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50672e7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e50672e7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50672e7b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50672e7b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e50672e7b9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e50672e7b9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50672e7b9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50672e7b9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e50672e7b9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50672e7b9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50672e7b9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50672e7b9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50672e7b9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50672e7b9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50672e7b9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50672e7b9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e50672e7b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e50672e7b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e50672e7b9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e50672e7b9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50672e7b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50672e7b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e50672e7b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e50672e7b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50672e7b9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50672e7b9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50672e7b9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50672e7b9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e50672e7b9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e50672e7b9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e50672e7b9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e50672e7b9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e50672e7b9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e50672e7b9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50672e7b9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50672e7b9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e50672e7b9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50672e7b9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a:solidFill>
                  <a:schemeClr val="dk1"/>
                </a:solidFill>
                <a:highlight>
                  <a:srgbClr val="FFFFFF"/>
                </a:highlight>
                <a:latin typeface="Georgia"/>
                <a:ea typeface="Georgia"/>
                <a:cs typeface="Georgia"/>
                <a:sym typeface="Georgia"/>
              </a:rPr>
              <a:t>Feed generation:</a:t>
            </a:r>
            <a:r>
              <a:rPr lang="en">
                <a:solidFill>
                  <a:schemeClr val="dk1"/>
                </a:solidFill>
                <a:highlight>
                  <a:srgbClr val="FFFFFF"/>
                </a:highlight>
                <a:latin typeface="Georgia"/>
                <a:ea typeface="Georgia"/>
                <a:cs typeface="Georgia"/>
                <a:sym typeface="Georgia"/>
              </a:rPr>
              <a:t> Newsfeed is generated from the posts (or feed items) of users and entities (pages and groups) that a user follows. So, whenever our system receives a request to generate the feed for a user (say Jane), we will perform the following steps:</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1400"/>
              </a:spcBef>
              <a:spcAft>
                <a:spcPts val="0"/>
              </a:spcAft>
              <a:buClr>
                <a:schemeClr val="dk1"/>
              </a:buClr>
              <a:buSzPts val="1100"/>
              <a:buFont typeface="Georgia"/>
              <a:buAutoNum type="arabicPeriod"/>
            </a:pPr>
            <a:r>
              <a:rPr lang="en">
                <a:solidFill>
                  <a:schemeClr val="dk1"/>
                </a:solidFill>
                <a:highlight>
                  <a:srgbClr val="FFFFFF"/>
                </a:highlight>
                <a:latin typeface="Georgia"/>
                <a:ea typeface="Georgia"/>
                <a:cs typeface="Georgia"/>
                <a:sym typeface="Georgia"/>
              </a:rPr>
              <a:t>Retrieve IDs of all users and entities that Jane follows.</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lang="en">
                <a:solidFill>
                  <a:schemeClr val="dk1"/>
                </a:solidFill>
                <a:highlight>
                  <a:srgbClr val="FFFFFF"/>
                </a:highlight>
                <a:latin typeface="Georgia"/>
                <a:ea typeface="Georgia"/>
                <a:cs typeface="Georgia"/>
                <a:sym typeface="Georgia"/>
              </a:rPr>
              <a:t>Retrieve latest, most popular and relevant posts for those IDs. These are the potential posts that we can show in Jane’s newsfeed.</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lang="en">
                <a:solidFill>
                  <a:schemeClr val="dk1"/>
                </a:solidFill>
                <a:highlight>
                  <a:srgbClr val="FFFFFF"/>
                </a:highlight>
                <a:latin typeface="Georgia"/>
                <a:ea typeface="Georgia"/>
                <a:cs typeface="Georgia"/>
                <a:sym typeface="Georgia"/>
              </a:rPr>
              <a:t>Rank these posts based on the relevance to Jane. This represents Jane’s current feed.</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lang="en">
                <a:solidFill>
                  <a:schemeClr val="dk1"/>
                </a:solidFill>
                <a:highlight>
                  <a:srgbClr val="FFFFFF"/>
                </a:highlight>
                <a:latin typeface="Georgia"/>
                <a:ea typeface="Georgia"/>
                <a:cs typeface="Georgia"/>
                <a:sym typeface="Georgia"/>
              </a:rPr>
              <a:t>Store this feed in the cache and return top posts (say 20) to be rendered on Jane’s feed.</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lang="en">
                <a:solidFill>
                  <a:schemeClr val="dk1"/>
                </a:solidFill>
                <a:highlight>
                  <a:srgbClr val="FFFFFF"/>
                </a:highlight>
                <a:latin typeface="Georgia"/>
                <a:ea typeface="Georgia"/>
                <a:cs typeface="Georgia"/>
                <a:sym typeface="Georgia"/>
              </a:rPr>
              <a:t>On the front-end, when Jane reaches the end of her current feed, she can fetch the next 20 posts from the server and so on.</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None/>
            </a:pPr>
            <a:r>
              <a:rPr lang="en">
                <a:solidFill>
                  <a:schemeClr val="dk1"/>
                </a:solidFill>
                <a:highlight>
                  <a:srgbClr val="FFFFFF"/>
                </a:highlight>
                <a:latin typeface="Georgia"/>
                <a:ea typeface="Georgia"/>
                <a:cs typeface="Georgia"/>
                <a:sym typeface="Georgia"/>
              </a:rPr>
              <a:t>One thing to notice here is that we generated the feed once and stored it in the cache. What about new incoming posts from people that Jane follows? If Jane is online, we should have a mechanism to rank and add those new posts to her feed. We can periodically (say every five minutes) perform the above steps to rank and add the newer posts to her feed. Jane can then be notified that there are newer items in her feed that she can fetch.</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None/>
            </a:pPr>
            <a:r>
              <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None/>
            </a:pPr>
            <a:r>
              <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None/>
            </a:pPr>
            <a:r>
              <a:rPr b="1" lang="en">
                <a:solidFill>
                  <a:schemeClr val="dk1"/>
                </a:solidFill>
                <a:highlight>
                  <a:srgbClr val="FFFFFF"/>
                </a:highlight>
                <a:latin typeface="Georgia"/>
                <a:ea typeface="Georgia"/>
                <a:cs typeface="Georgia"/>
                <a:sym typeface="Georgia"/>
              </a:rPr>
              <a:t>Feed publishing:</a:t>
            </a:r>
            <a:r>
              <a:rPr lang="en">
                <a:solidFill>
                  <a:schemeClr val="dk1"/>
                </a:solidFill>
                <a:highlight>
                  <a:srgbClr val="FFFFFF"/>
                </a:highlight>
                <a:latin typeface="Georgia"/>
                <a:ea typeface="Georgia"/>
                <a:cs typeface="Georgia"/>
                <a:sym typeface="Georgia"/>
              </a:rPr>
              <a:t> Whenever Jane loads her newsfeed page, she has to request and pull feed items from the server. When she reaches the end of her current feed, she can pull more data from the server. For newer items either the server can notify Jane and then she can pull, or the server can push, these new posts. We will discuss these options in detail later.</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None/>
            </a:pPr>
            <a:r>
              <a:rPr lang="en">
                <a:solidFill>
                  <a:schemeClr val="dk1"/>
                </a:solidFill>
                <a:highlight>
                  <a:srgbClr val="FFFFFF"/>
                </a:highlight>
                <a:latin typeface="Georgia"/>
                <a:ea typeface="Georgia"/>
                <a:cs typeface="Georgia"/>
                <a:sym typeface="Georgia"/>
              </a:rPr>
              <a:t>At a high level, we will need following components in our Newsfeed service:</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140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Web servers:</a:t>
            </a:r>
            <a:r>
              <a:rPr lang="en">
                <a:solidFill>
                  <a:schemeClr val="dk1"/>
                </a:solidFill>
                <a:highlight>
                  <a:srgbClr val="FFFFFF"/>
                </a:highlight>
                <a:latin typeface="Georgia"/>
                <a:ea typeface="Georgia"/>
                <a:cs typeface="Georgia"/>
                <a:sym typeface="Georgia"/>
              </a:rPr>
              <a:t> To maintain a connection with the user. This connection will be used to transfer data between the user and the server.</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Application server:</a:t>
            </a:r>
            <a:r>
              <a:rPr lang="en">
                <a:solidFill>
                  <a:schemeClr val="dk1"/>
                </a:solidFill>
                <a:highlight>
                  <a:srgbClr val="FFFFFF"/>
                </a:highlight>
                <a:latin typeface="Georgia"/>
                <a:ea typeface="Georgia"/>
                <a:cs typeface="Georgia"/>
                <a:sym typeface="Georgia"/>
              </a:rPr>
              <a:t> To execute the workflows of storing new posts in the database servers. We will also need some application servers to retrieve and to push the newsfeed to the end user.</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Metadata database and cache:</a:t>
            </a:r>
            <a:r>
              <a:rPr lang="en">
                <a:solidFill>
                  <a:schemeClr val="dk1"/>
                </a:solidFill>
                <a:highlight>
                  <a:srgbClr val="FFFFFF"/>
                </a:highlight>
                <a:latin typeface="Georgia"/>
                <a:ea typeface="Georgia"/>
                <a:cs typeface="Georgia"/>
                <a:sym typeface="Georgia"/>
              </a:rPr>
              <a:t> To store the metadata about Users, Pages, and Groups.</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Posts database and cache:</a:t>
            </a:r>
            <a:r>
              <a:rPr lang="en">
                <a:solidFill>
                  <a:schemeClr val="dk1"/>
                </a:solidFill>
                <a:highlight>
                  <a:srgbClr val="FFFFFF"/>
                </a:highlight>
                <a:latin typeface="Georgia"/>
                <a:ea typeface="Georgia"/>
                <a:cs typeface="Georgia"/>
                <a:sym typeface="Georgia"/>
              </a:rPr>
              <a:t> To store metadata about posts and their contents.</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Video and photo storage, and cache:</a:t>
            </a:r>
            <a:r>
              <a:rPr lang="en">
                <a:solidFill>
                  <a:schemeClr val="dk1"/>
                </a:solidFill>
                <a:highlight>
                  <a:srgbClr val="FFFFFF"/>
                </a:highlight>
                <a:latin typeface="Georgia"/>
                <a:ea typeface="Georgia"/>
                <a:cs typeface="Georgia"/>
                <a:sym typeface="Georgia"/>
              </a:rPr>
              <a:t> Blob storage, to store all the media included in the posts.</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Newsfeed generation service:</a:t>
            </a:r>
            <a:r>
              <a:rPr lang="en">
                <a:solidFill>
                  <a:schemeClr val="dk1"/>
                </a:solidFill>
                <a:highlight>
                  <a:srgbClr val="FFFFFF"/>
                </a:highlight>
                <a:latin typeface="Georgia"/>
                <a:ea typeface="Georgia"/>
                <a:cs typeface="Georgia"/>
                <a:sym typeface="Georgia"/>
              </a:rPr>
              <a:t> To gather and rank all the relevant posts for a user to generate newsfeed and store in the cache. This service will also receive live updates and will add these newer feed items to any user’s timeline.</a:t>
            </a:r>
            <a:endParaRPr>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Font typeface="Georgia"/>
              <a:buAutoNum type="arabicPeriod"/>
            </a:pPr>
            <a:r>
              <a:rPr b="1" lang="en">
                <a:solidFill>
                  <a:schemeClr val="dk1"/>
                </a:solidFill>
                <a:highlight>
                  <a:srgbClr val="FFFFFF"/>
                </a:highlight>
                <a:latin typeface="Georgia"/>
                <a:ea typeface="Georgia"/>
                <a:cs typeface="Georgia"/>
                <a:sym typeface="Georgia"/>
              </a:rPr>
              <a:t>Feed notification service:</a:t>
            </a:r>
            <a:r>
              <a:rPr lang="en">
                <a:solidFill>
                  <a:schemeClr val="dk1"/>
                </a:solidFill>
                <a:highlight>
                  <a:srgbClr val="FFFFFF"/>
                </a:highlight>
                <a:latin typeface="Georgia"/>
                <a:ea typeface="Georgia"/>
                <a:cs typeface="Georgia"/>
                <a:sym typeface="Georgia"/>
              </a:rPr>
              <a:t> To notify the user that there are newer items available for their newsfeed.</a:t>
            </a:r>
            <a:endParaRPr>
              <a:solidFill>
                <a:schemeClr val="dk1"/>
              </a:solidFill>
              <a:highlight>
                <a:srgbClr val="FFFFFF"/>
              </a:highlight>
              <a:latin typeface="Georgia"/>
              <a:ea typeface="Georgia"/>
              <a:cs typeface="Georgia"/>
              <a:sym typeface="Georgia"/>
            </a:endParaRPr>
          </a:p>
          <a:p>
            <a:pPr indent="0" lvl="0" marL="0" rtl="0" algn="l">
              <a:lnSpc>
                <a:spcPct val="115000"/>
              </a:lnSpc>
              <a:spcBef>
                <a:spcPts val="1400"/>
              </a:spcBef>
              <a:spcAft>
                <a:spcPts val="0"/>
              </a:spcAft>
              <a:buClr>
                <a:schemeClr val="dk1"/>
              </a:buClr>
              <a:buSzPts val="1100"/>
              <a:buFont typeface="Arial"/>
              <a:buNone/>
            </a:pPr>
            <a:r>
              <a:t/>
            </a:r>
            <a:endParaRPr>
              <a:solidFill>
                <a:schemeClr val="dk1"/>
              </a:solidFill>
              <a:highlight>
                <a:srgbClr val="FFFFFF"/>
              </a:highlight>
              <a:latin typeface="Georgia"/>
              <a:ea typeface="Georgia"/>
              <a:cs typeface="Georgia"/>
              <a:sym typeface="Georgia"/>
            </a:endParaRPr>
          </a:p>
          <a:p>
            <a:pPr indent="0" lvl="0" marL="0" rtl="0" algn="l">
              <a:spcBef>
                <a:spcPts val="14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engineering.fb.com/2013/06/25/core-data/tao-the-power-of-the-graph/"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space.bilibili.com/21630984" TargetMode="External"/><Relationship Id="rId4" Type="http://schemas.openxmlformats.org/officeDocument/2006/relationships/hyperlink" Target="https://www.youtube.com/c/%E5%8F%A4%E5%9F%8E%E7%AE%97%E6%B3%95" TargetMode="External"/><Relationship Id="rId5" Type="http://schemas.openxmlformats.org/officeDocument/2006/relationships/image" Target="../media/image3.png"/><Relationship Id="rId6"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youtube.com/watch?v=aEPrtb9a9jc&amp;ab_channel=TheInterviewSage" TargetMode="External"/><Relationship Id="rId4" Type="http://schemas.openxmlformats.org/officeDocument/2006/relationships/hyperlink" Target="https://www.youtube.com/watch?v=36-RK5RUMUg&amp;t=3813s&amp;ab_channel=ScottShi" TargetMode="External"/><Relationship Id="rId5" Type="http://schemas.openxmlformats.org/officeDocument/2006/relationships/hyperlink" Target="https://www.youtube.com/watch?v=aEPrtb9a9jc&amp;ab_channel=TheInterviewSage" TargetMode="External"/><Relationship Id="rId6" Type="http://schemas.openxmlformats.org/officeDocument/2006/relationships/hyperlink" Target="https://www.youtube.com/watch?v=QmX2NPkJTKg&amp;ab_channel=GauravSe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facebook.com/help/1155510281178725/?helpref=hc_fnav"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6623975" y="4106325"/>
            <a:ext cx="1717800" cy="4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你们的好朋友Eddie</a:t>
            </a:r>
            <a:endParaRPr/>
          </a:p>
        </p:txBody>
      </p:sp>
      <p:sp>
        <p:nvSpPr>
          <p:cNvPr id="55" name="Google Shape;55;p13"/>
          <p:cNvSpPr txBox="1"/>
          <p:nvPr/>
        </p:nvSpPr>
        <p:spPr>
          <a:xfrm>
            <a:off x="402450" y="474750"/>
            <a:ext cx="8339100" cy="3524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5500">
                <a:solidFill>
                  <a:schemeClr val="dk1"/>
                </a:solidFill>
              </a:rPr>
              <a:t>系统设计(二)</a:t>
            </a:r>
            <a:endParaRPr b="1" sz="5500">
              <a:solidFill>
                <a:schemeClr val="dk1"/>
              </a:solidFill>
            </a:endParaRPr>
          </a:p>
          <a:p>
            <a:pPr indent="0" lvl="0" marL="0" rtl="0" algn="ctr">
              <a:spcBef>
                <a:spcPts val="0"/>
              </a:spcBef>
              <a:spcAft>
                <a:spcPts val="0"/>
              </a:spcAft>
              <a:buNone/>
            </a:pPr>
            <a:r>
              <a:rPr b="1" lang="en" sz="5500">
                <a:solidFill>
                  <a:schemeClr val="dk1"/>
                </a:solidFill>
              </a:rPr>
              <a:t>Designing News feed System</a:t>
            </a:r>
            <a:endParaRPr b="1" sz="5500">
              <a:solidFill>
                <a:schemeClr val="dk1"/>
              </a:solidFill>
            </a:endParaRPr>
          </a:p>
          <a:p>
            <a:pPr indent="0" lvl="0" marL="0" rtl="0" algn="l">
              <a:spcBef>
                <a:spcPts val="0"/>
              </a:spcBef>
              <a:spcAft>
                <a:spcPts val="0"/>
              </a:spcAft>
              <a:buClr>
                <a:schemeClr val="dk1"/>
              </a:buClr>
              <a:buSzPts val="1100"/>
              <a:buFont typeface="Arial"/>
              <a:buNone/>
            </a:pPr>
            <a:r>
              <a:rPr b="1" lang="en" sz="5200">
                <a:solidFill>
                  <a:schemeClr val="dk1"/>
                </a:solidFill>
              </a:rPr>
              <a:t>                </a:t>
            </a:r>
            <a:r>
              <a:rPr b="1" lang="en" sz="2000">
                <a:solidFill>
                  <a:schemeClr val="dk2"/>
                </a:solidFill>
              </a:rPr>
              <a:t>Facebook newsfeed</a:t>
            </a:r>
            <a:endParaRPr b="1" sz="20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1651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highlight>
                  <a:srgbClr val="FFFFFF"/>
                </a:highlight>
                <a:latin typeface="Georgia"/>
                <a:ea typeface="Georgia"/>
                <a:cs typeface="Georgia"/>
                <a:sym typeface="Georgia"/>
              </a:rPr>
              <a:t>Feed generation(building):</a:t>
            </a:r>
            <a:endParaRPr sz="4200"/>
          </a:p>
        </p:txBody>
      </p:sp>
      <p:sp>
        <p:nvSpPr>
          <p:cNvPr id="117" name="Google Shape;117;p22"/>
          <p:cNvSpPr txBox="1"/>
          <p:nvPr>
            <p:ph idx="1" type="body"/>
          </p:nvPr>
        </p:nvSpPr>
        <p:spPr>
          <a:xfrm>
            <a:off x="311700" y="609525"/>
            <a:ext cx="8520600" cy="2591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Georgia"/>
              <a:buAutoNum type="arabicPeriod"/>
            </a:pPr>
            <a:r>
              <a:rPr lang="en" sz="1600">
                <a:solidFill>
                  <a:schemeClr val="dk1"/>
                </a:solidFill>
                <a:highlight>
                  <a:srgbClr val="FFFFFF"/>
                </a:highlight>
                <a:latin typeface="Georgia"/>
                <a:ea typeface="Georgia"/>
                <a:cs typeface="Georgia"/>
                <a:sym typeface="Georgia"/>
              </a:rPr>
              <a:t>把自己订阅的用户ID都拿回来</a:t>
            </a:r>
            <a:endParaRPr sz="1600">
              <a:solidFill>
                <a:schemeClr val="dk1"/>
              </a:solidFill>
              <a:highlight>
                <a:srgbClr val="FFFFFF"/>
              </a:highlight>
              <a:latin typeface="Georgia"/>
              <a:ea typeface="Georgia"/>
              <a:cs typeface="Georgia"/>
              <a:sym typeface="Georgia"/>
            </a:endParaRPr>
          </a:p>
          <a:p>
            <a:pPr indent="-330200" lvl="0" marL="457200" rtl="0" algn="l">
              <a:spcBef>
                <a:spcPts val="0"/>
              </a:spcBef>
              <a:spcAft>
                <a:spcPts val="0"/>
              </a:spcAft>
              <a:buClr>
                <a:schemeClr val="dk1"/>
              </a:buClr>
              <a:buSzPts val="1600"/>
              <a:buFont typeface="Georgia"/>
              <a:buAutoNum type="arabicPeriod"/>
            </a:pPr>
            <a:r>
              <a:rPr lang="en" sz="1600">
                <a:solidFill>
                  <a:schemeClr val="dk1"/>
                </a:solidFill>
                <a:highlight>
                  <a:srgbClr val="FFFFFF"/>
                </a:highlight>
                <a:latin typeface="Georgia"/>
                <a:ea typeface="Georgia"/>
                <a:cs typeface="Georgia"/>
                <a:sym typeface="Georgia"/>
              </a:rPr>
              <a:t>通过ID查询出他们最新的post</a:t>
            </a:r>
            <a:endParaRPr sz="1600">
              <a:solidFill>
                <a:schemeClr val="dk1"/>
              </a:solidFill>
              <a:highlight>
                <a:srgbClr val="FFFFFF"/>
              </a:highlight>
              <a:latin typeface="Georgia"/>
              <a:ea typeface="Georgia"/>
              <a:cs typeface="Georgia"/>
              <a:sym typeface="Georgia"/>
            </a:endParaRPr>
          </a:p>
          <a:p>
            <a:pPr indent="-330200" lvl="0" marL="457200" rtl="0" algn="l">
              <a:spcBef>
                <a:spcPts val="0"/>
              </a:spcBef>
              <a:spcAft>
                <a:spcPts val="0"/>
              </a:spcAft>
              <a:buClr>
                <a:schemeClr val="dk1"/>
              </a:buClr>
              <a:buSzPts val="1600"/>
              <a:buFont typeface="Georgia"/>
              <a:buAutoNum type="arabicPeriod"/>
            </a:pPr>
            <a:r>
              <a:rPr lang="en" sz="1600">
                <a:solidFill>
                  <a:schemeClr val="dk1"/>
                </a:solidFill>
                <a:highlight>
                  <a:srgbClr val="FFFFFF"/>
                </a:highlight>
                <a:latin typeface="Georgia"/>
                <a:ea typeface="Georgia"/>
                <a:cs typeface="Georgia"/>
                <a:sym typeface="Georgia"/>
              </a:rPr>
              <a:t>根据自己的喜好来post排序，必须我喜欢猫，猫在前面。</a:t>
            </a:r>
            <a:endParaRPr sz="1600">
              <a:solidFill>
                <a:schemeClr val="dk1"/>
              </a:solidFill>
              <a:highlight>
                <a:srgbClr val="FFFFFF"/>
              </a:highlight>
              <a:latin typeface="Georgia"/>
              <a:ea typeface="Georgia"/>
              <a:cs typeface="Georgia"/>
              <a:sym typeface="Georgia"/>
            </a:endParaRPr>
          </a:p>
          <a:p>
            <a:pPr indent="-330200" lvl="0" marL="457200" rtl="0" algn="l">
              <a:spcBef>
                <a:spcPts val="0"/>
              </a:spcBef>
              <a:spcAft>
                <a:spcPts val="0"/>
              </a:spcAft>
              <a:buClr>
                <a:schemeClr val="dk1"/>
              </a:buClr>
              <a:buSzPts val="1600"/>
              <a:buFont typeface="Georgia"/>
              <a:buAutoNum type="arabicPeriod"/>
            </a:pPr>
            <a:r>
              <a:rPr lang="en" sz="1600">
                <a:solidFill>
                  <a:schemeClr val="dk1"/>
                </a:solidFill>
                <a:highlight>
                  <a:srgbClr val="FFFFFF"/>
                </a:highlight>
                <a:latin typeface="Georgia"/>
                <a:ea typeface="Georgia"/>
                <a:cs typeface="Georgia"/>
                <a:sym typeface="Georgia"/>
              </a:rPr>
              <a:t>把产生出来的结果放入cache，把最新的20个posts放在newsfeed上展示</a:t>
            </a:r>
            <a:endParaRPr sz="1600">
              <a:solidFill>
                <a:schemeClr val="dk1"/>
              </a:solidFill>
              <a:highlight>
                <a:srgbClr val="FFFFFF"/>
              </a:highlight>
              <a:latin typeface="Georgia"/>
              <a:ea typeface="Georgia"/>
              <a:cs typeface="Georgia"/>
              <a:sym typeface="Georgia"/>
            </a:endParaRPr>
          </a:p>
          <a:p>
            <a:pPr indent="-330200" lvl="0" marL="457200" rtl="0" algn="l">
              <a:spcBef>
                <a:spcPts val="0"/>
              </a:spcBef>
              <a:spcAft>
                <a:spcPts val="0"/>
              </a:spcAft>
              <a:buClr>
                <a:schemeClr val="dk1"/>
              </a:buClr>
              <a:buSzPts val="1600"/>
              <a:buFont typeface="Georgia"/>
              <a:buAutoNum type="arabicPeriod"/>
            </a:pPr>
            <a:r>
              <a:rPr lang="en" sz="1600">
                <a:solidFill>
                  <a:schemeClr val="dk1"/>
                </a:solidFill>
                <a:highlight>
                  <a:srgbClr val="FFFFFF"/>
                </a:highlight>
                <a:latin typeface="Georgia"/>
                <a:ea typeface="Georgia"/>
                <a:cs typeface="Georgia"/>
                <a:sym typeface="Georgia"/>
              </a:rPr>
              <a:t>如果用户已经把这20个看完了，用户小手一抖，一个下拉再从cache里面取下一组20个</a:t>
            </a:r>
            <a:endParaRPr sz="1600">
              <a:solidFill>
                <a:schemeClr val="dk1"/>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600">
                <a:solidFill>
                  <a:schemeClr val="dk1"/>
                </a:solidFill>
                <a:highlight>
                  <a:srgbClr val="FFFFFF"/>
                </a:highlight>
                <a:latin typeface="Georgia"/>
                <a:ea typeface="Georgia"/>
                <a:cs typeface="Georgia"/>
                <a:sym typeface="Georgia"/>
              </a:rPr>
              <a:t>这里注意因为我们是offeline algorithm不是实时的，如果这个用户在线，同时有新的post来，我们就需要额外处理加入到这个newsfeed中</a:t>
            </a:r>
            <a:endParaRPr sz="1600">
              <a:solidFill>
                <a:schemeClr val="dk1"/>
              </a:solidFill>
              <a:highlight>
                <a:srgbClr val="FFFFFF"/>
              </a:highlight>
              <a:latin typeface="Georgia"/>
              <a:ea typeface="Georgia"/>
              <a:cs typeface="Georgia"/>
              <a:sym typeface="Georgia"/>
            </a:endParaRPr>
          </a:p>
          <a:p>
            <a:pPr indent="0" lvl="0" marL="0" rtl="0" algn="l">
              <a:spcBef>
                <a:spcPts val="1200"/>
              </a:spcBef>
              <a:spcAft>
                <a:spcPts val="1200"/>
              </a:spcAft>
              <a:buNone/>
            </a:pPr>
            <a:r>
              <a:t/>
            </a:r>
            <a:endParaRPr sz="2700"/>
          </a:p>
        </p:txBody>
      </p:sp>
      <p:pic>
        <p:nvPicPr>
          <p:cNvPr id="118" name="Google Shape;118;p22"/>
          <p:cNvPicPr preferRelativeResize="0"/>
          <p:nvPr/>
        </p:nvPicPr>
        <p:blipFill>
          <a:blip r:embed="rId3">
            <a:alphaModFix/>
          </a:blip>
          <a:stretch>
            <a:fillRect/>
          </a:stretch>
        </p:blipFill>
        <p:spPr>
          <a:xfrm>
            <a:off x="1026750" y="2852100"/>
            <a:ext cx="7090499" cy="2233100"/>
          </a:xfrm>
          <a:prstGeom prst="rect">
            <a:avLst/>
          </a:prstGeom>
          <a:noFill/>
          <a:ln>
            <a:noFill/>
          </a:ln>
        </p:spPr>
      </p:pic>
      <p:sp>
        <p:nvSpPr>
          <p:cNvPr id="119" name="Google Shape;119;p22"/>
          <p:cNvSpPr txBox="1"/>
          <p:nvPr/>
        </p:nvSpPr>
        <p:spPr>
          <a:xfrm>
            <a:off x="5184075" y="165100"/>
            <a:ext cx="3733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这里每个用户的20个newsfeed可以用linkedhashmap来保存，既可以o1拿到任何一个post，又可以按照相对顺序排列，下一次读上次遗留下来的位置</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249725" y="166150"/>
            <a:ext cx="46458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50">
                <a:solidFill>
                  <a:srgbClr val="3D3D4E"/>
                </a:solidFill>
                <a:highlight>
                  <a:srgbClr val="FFFFFF"/>
                </a:highlight>
                <a:latin typeface="Georgia"/>
                <a:ea typeface="Georgia"/>
                <a:cs typeface="Georgia"/>
                <a:sym typeface="Georgia"/>
              </a:rPr>
              <a:t>Feed publishing:</a:t>
            </a:r>
            <a:r>
              <a:rPr lang="en" sz="2550">
                <a:solidFill>
                  <a:srgbClr val="3D3D4E"/>
                </a:solidFill>
                <a:highlight>
                  <a:srgbClr val="FFFFFF"/>
                </a:highlight>
                <a:latin typeface="Georgia"/>
                <a:ea typeface="Georgia"/>
                <a:cs typeface="Georgia"/>
                <a:sym typeface="Georgia"/>
              </a:rPr>
              <a:t> </a:t>
            </a:r>
            <a:endParaRPr sz="4000"/>
          </a:p>
        </p:txBody>
      </p:sp>
      <p:pic>
        <p:nvPicPr>
          <p:cNvPr id="125" name="Google Shape;125;p23"/>
          <p:cNvPicPr preferRelativeResize="0"/>
          <p:nvPr/>
        </p:nvPicPr>
        <p:blipFill>
          <a:blip r:embed="rId3">
            <a:alphaModFix/>
          </a:blip>
          <a:stretch>
            <a:fillRect/>
          </a:stretch>
        </p:blipFill>
        <p:spPr>
          <a:xfrm>
            <a:off x="5455321" y="0"/>
            <a:ext cx="3688678" cy="5143501"/>
          </a:xfrm>
          <a:prstGeom prst="rect">
            <a:avLst/>
          </a:prstGeom>
          <a:noFill/>
          <a:ln>
            <a:noFill/>
          </a:ln>
        </p:spPr>
      </p:pic>
      <p:sp>
        <p:nvSpPr>
          <p:cNvPr id="126" name="Google Shape;126;p23"/>
          <p:cNvSpPr txBox="1"/>
          <p:nvPr/>
        </p:nvSpPr>
        <p:spPr>
          <a:xfrm>
            <a:off x="311700" y="970850"/>
            <a:ext cx="4998900" cy="410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highlight>
                  <a:srgbClr val="FFFFFF"/>
                </a:highlight>
                <a:latin typeface="Georgia"/>
                <a:ea typeface="Georgia"/>
                <a:cs typeface="Georgia"/>
                <a:sym typeface="Georgia"/>
              </a:rPr>
              <a:t>用户首次登陆，或者用户手动下拉我们来load更多的post</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rPr lang="en" sz="1700">
                <a:solidFill>
                  <a:schemeClr val="dk1"/>
                </a:solidFill>
                <a:highlight>
                  <a:srgbClr val="FFFFFF"/>
                </a:highlight>
                <a:latin typeface="Georgia"/>
                <a:ea typeface="Georgia"/>
                <a:cs typeface="Georgia"/>
                <a:sym typeface="Georgia"/>
              </a:rPr>
              <a:t>fanout service用来把新post发送给订阅者</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rPr lang="en" sz="1700">
                <a:solidFill>
                  <a:schemeClr val="dk1"/>
                </a:solidFill>
                <a:highlight>
                  <a:srgbClr val="FFFFFF"/>
                </a:highlight>
                <a:latin typeface="Georgia"/>
                <a:ea typeface="Georgia"/>
                <a:cs typeface="Georgia"/>
                <a:sym typeface="Georgia"/>
              </a:rPr>
              <a:t>这里讨论关于fanout on write vs</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rPr lang="en" sz="1700">
                <a:solidFill>
                  <a:schemeClr val="dk1"/>
                </a:solidFill>
                <a:highlight>
                  <a:srgbClr val="FFFFFF"/>
                </a:highlight>
                <a:latin typeface="Georgia"/>
                <a:ea typeface="Georgia"/>
                <a:cs typeface="Georgia"/>
                <a:sym typeface="Georgia"/>
              </a:rPr>
              <a:t>fanout on read</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7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rPr lang="en" sz="1700">
                <a:solidFill>
                  <a:schemeClr val="dk1"/>
                </a:solidFill>
                <a:highlight>
                  <a:srgbClr val="FFFFFF"/>
                </a:highlight>
                <a:latin typeface="Georgia"/>
                <a:ea typeface="Georgia"/>
                <a:cs typeface="Georgia"/>
                <a:sym typeface="Georgia"/>
              </a:rPr>
              <a:t>fanout process:</a:t>
            </a:r>
            <a:endParaRPr sz="1700">
              <a:solidFill>
                <a:schemeClr val="dk1"/>
              </a:solidFill>
              <a:highlight>
                <a:srgbClr val="FFFFFF"/>
              </a:highlight>
              <a:latin typeface="Georgia"/>
              <a:ea typeface="Georgia"/>
              <a:cs typeface="Georgia"/>
              <a:sym typeface="Georgia"/>
            </a:endParaRPr>
          </a:p>
          <a:p>
            <a:pPr indent="-336550" lvl="0" marL="457200" rtl="0" algn="l">
              <a:spcBef>
                <a:spcPts val="0"/>
              </a:spcBef>
              <a:spcAft>
                <a:spcPts val="0"/>
              </a:spcAft>
              <a:buClr>
                <a:schemeClr val="dk1"/>
              </a:buClr>
              <a:buSzPts val="1700"/>
              <a:buFont typeface="Georgia"/>
              <a:buAutoNum type="arabicPeriod"/>
            </a:pPr>
            <a:r>
              <a:rPr lang="en" sz="1700">
                <a:solidFill>
                  <a:schemeClr val="dk1"/>
                </a:solidFill>
                <a:highlight>
                  <a:srgbClr val="FFFFFF"/>
                </a:highlight>
                <a:latin typeface="Georgia"/>
                <a:ea typeface="Georgia"/>
                <a:cs typeface="Georgia"/>
                <a:sym typeface="Georgia"/>
              </a:rPr>
              <a:t>use graph database to get user </a:t>
            </a:r>
            <a:r>
              <a:rPr lang="en" sz="1700">
                <a:solidFill>
                  <a:schemeClr val="dk1"/>
                </a:solidFill>
                <a:highlight>
                  <a:srgbClr val="FFFFFF"/>
                </a:highlight>
                <a:latin typeface="Georgia"/>
                <a:ea typeface="Georgia"/>
                <a:cs typeface="Georgia"/>
                <a:sym typeface="Georgia"/>
              </a:rPr>
              <a:t>follower</a:t>
            </a:r>
            <a:r>
              <a:rPr lang="en" sz="1700">
                <a:solidFill>
                  <a:schemeClr val="dk1"/>
                </a:solidFill>
                <a:highlight>
                  <a:srgbClr val="FFFFFF"/>
                </a:highlight>
                <a:latin typeface="Georgia"/>
                <a:ea typeface="Georgia"/>
                <a:cs typeface="Georgia"/>
                <a:sym typeface="Georgia"/>
              </a:rPr>
              <a:t> ids</a:t>
            </a:r>
            <a:endParaRPr sz="1700">
              <a:solidFill>
                <a:schemeClr val="dk1"/>
              </a:solidFill>
              <a:highlight>
                <a:srgbClr val="FFFFFF"/>
              </a:highlight>
              <a:latin typeface="Georgia"/>
              <a:ea typeface="Georgia"/>
              <a:cs typeface="Georgia"/>
              <a:sym typeface="Georgia"/>
            </a:endParaRPr>
          </a:p>
          <a:p>
            <a:pPr indent="-336550" lvl="0" marL="457200" rtl="0" algn="l">
              <a:spcBef>
                <a:spcPts val="0"/>
              </a:spcBef>
              <a:spcAft>
                <a:spcPts val="0"/>
              </a:spcAft>
              <a:buClr>
                <a:schemeClr val="dk1"/>
              </a:buClr>
              <a:buSzPts val="1700"/>
              <a:buFont typeface="Georgia"/>
              <a:buAutoNum type="arabicPeriod"/>
            </a:pPr>
            <a:r>
              <a:rPr lang="en" sz="1700">
                <a:solidFill>
                  <a:schemeClr val="dk1"/>
                </a:solidFill>
                <a:highlight>
                  <a:srgbClr val="FFFFFF"/>
                </a:highlight>
                <a:latin typeface="Georgia"/>
                <a:ea typeface="Georgia"/>
                <a:cs typeface="Georgia"/>
                <a:sym typeface="Georgia"/>
              </a:rPr>
              <a:t>get user info from cache, so you can mute one you don’t like, 或者你不在对方的group里</a:t>
            </a:r>
            <a:endParaRPr sz="1700">
              <a:solidFill>
                <a:schemeClr val="dk1"/>
              </a:solidFill>
              <a:highlight>
                <a:srgbClr val="FFFFFF"/>
              </a:highlight>
              <a:latin typeface="Georgia"/>
              <a:ea typeface="Georgia"/>
              <a:cs typeface="Georgia"/>
              <a:sym typeface="Georgia"/>
            </a:endParaRPr>
          </a:p>
          <a:p>
            <a:pPr indent="-336550" lvl="0" marL="457200" rtl="0" algn="l">
              <a:spcBef>
                <a:spcPts val="0"/>
              </a:spcBef>
              <a:spcAft>
                <a:spcPts val="0"/>
              </a:spcAft>
              <a:buClr>
                <a:schemeClr val="dk1"/>
              </a:buClr>
              <a:buSzPts val="1700"/>
              <a:buFont typeface="Georgia"/>
              <a:buAutoNum type="arabicPeriod"/>
            </a:pPr>
            <a:r>
              <a:rPr lang="en" sz="1700">
                <a:solidFill>
                  <a:schemeClr val="dk1"/>
                </a:solidFill>
                <a:highlight>
                  <a:srgbClr val="FFFFFF"/>
                </a:highlight>
                <a:latin typeface="Georgia"/>
                <a:ea typeface="Georgia"/>
                <a:cs typeface="Georgia"/>
                <a:sym typeface="Georgia"/>
              </a:rPr>
              <a:t>把postId, friend list send to message queue</a:t>
            </a:r>
            <a:endParaRPr sz="1700">
              <a:solidFill>
                <a:schemeClr val="dk1"/>
              </a:solidFill>
              <a:highlight>
                <a:srgbClr val="FFFFFF"/>
              </a:highlight>
              <a:latin typeface="Georgia"/>
              <a:ea typeface="Georgia"/>
              <a:cs typeface="Georgia"/>
              <a:sym typeface="Georgia"/>
            </a:endParaRPr>
          </a:p>
          <a:p>
            <a:pPr indent="-336550" lvl="0" marL="457200" rtl="0" algn="l">
              <a:spcBef>
                <a:spcPts val="0"/>
              </a:spcBef>
              <a:spcAft>
                <a:spcPts val="0"/>
              </a:spcAft>
              <a:buClr>
                <a:schemeClr val="dk1"/>
              </a:buClr>
              <a:buSzPts val="1700"/>
              <a:buFont typeface="Georgia"/>
              <a:buAutoNum type="arabicPeriod"/>
            </a:pPr>
            <a:r>
              <a:rPr lang="en" sz="1700">
                <a:solidFill>
                  <a:schemeClr val="dk1"/>
                </a:solidFill>
                <a:highlight>
                  <a:srgbClr val="FFFFFF"/>
                </a:highlight>
                <a:latin typeface="Georgia"/>
                <a:ea typeface="Georgia"/>
                <a:cs typeface="Georgia"/>
                <a:sym typeface="Georgia"/>
              </a:rPr>
              <a:t>fanout worker 保存数据到newsfeed cache </a:t>
            </a:r>
            <a:endParaRPr sz="1700">
              <a:solidFill>
                <a:schemeClr val="dk1"/>
              </a:solidFill>
              <a:highlight>
                <a:srgbClr val="FFFFFF"/>
              </a:highlight>
              <a:latin typeface="Georgia"/>
              <a:ea typeface="Georgia"/>
              <a:cs typeface="Georgia"/>
              <a:sym typeface="Georgia"/>
            </a:endParaRPr>
          </a:p>
          <a:p>
            <a:pPr indent="0" lvl="0" marL="457200" rtl="0" algn="l">
              <a:spcBef>
                <a:spcPts val="0"/>
              </a:spcBef>
              <a:spcAft>
                <a:spcPts val="0"/>
              </a:spcAft>
              <a:buNone/>
            </a:pPr>
            <a:r>
              <a:rPr lang="en" sz="1700">
                <a:solidFill>
                  <a:schemeClr val="dk1"/>
                </a:solidFill>
                <a:highlight>
                  <a:srgbClr val="FFFFFF"/>
                </a:highlight>
                <a:latin typeface="Georgia"/>
                <a:ea typeface="Georgia"/>
                <a:cs typeface="Georgia"/>
                <a:sym typeface="Georgia"/>
              </a:rPr>
              <a:t>&lt;post_id, user _id&gt; 有新的来就append</a:t>
            </a:r>
            <a:endParaRPr sz="1700">
              <a:solidFill>
                <a:schemeClr val="dk1"/>
              </a:solidFill>
              <a:highlight>
                <a:srgbClr val="FFFFFF"/>
              </a:highlight>
              <a:latin typeface="Georgia"/>
              <a:ea typeface="Georgia"/>
              <a:cs typeface="Georgia"/>
              <a:sym typeface="Georgia"/>
            </a:endParaRPr>
          </a:p>
        </p:txBody>
      </p:sp>
      <p:sp>
        <p:nvSpPr>
          <p:cNvPr id="127" name="Google Shape;127;p23"/>
          <p:cNvSpPr txBox="1"/>
          <p:nvPr/>
        </p:nvSpPr>
        <p:spPr>
          <a:xfrm>
            <a:off x="4895625" y="1673175"/>
            <a:ext cx="183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server这里注意</a:t>
            </a:r>
            <a:endParaRPr/>
          </a:p>
          <a:p>
            <a:pPr indent="0" lvl="0" marL="0" rtl="0" algn="l">
              <a:spcBef>
                <a:spcPts val="0"/>
              </a:spcBef>
              <a:spcAft>
                <a:spcPts val="0"/>
              </a:spcAft>
              <a:buNone/>
            </a:pPr>
            <a:r>
              <a:rPr lang="en"/>
              <a:t>auth &amp; rate limit</a:t>
            </a:r>
            <a:endParaRPr/>
          </a:p>
        </p:txBody>
      </p:sp>
      <p:pic>
        <p:nvPicPr>
          <p:cNvPr id="128" name="Google Shape;128;p23"/>
          <p:cNvPicPr preferRelativeResize="0"/>
          <p:nvPr/>
        </p:nvPicPr>
        <p:blipFill>
          <a:blip r:embed="rId4">
            <a:alphaModFix/>
          </a:blip>
          <a:stretch>
            <a:fillRect/>
          </a:stretch>
        </p:blipFill>
        <p:spPr>
          <a:xfrm>
            <a:off x="4895625" y="4224275"/>
            <a:ext cx="381100" cy="374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250750"/>
            <a:ext cx="8520600" cy="45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950"/>
              <a:t>6. </a:t>
            </a:r>
            <a:r>
              <a:rPr lang="en" sz="1950"/>
              <a:t>Detailed design(corner case of user user case, cache, load balance, optimize) 这个topic比较重要</a:t>
            </a:r>
            <a:endParaRPr sz="1950"/>
          </a:p>
          <a:p>
            <a:pPr indent="0" lvl="0" marL="0" rtl="0" algn="l">
              <a:spcBef>
                <a:spcPts val="0"/>
              </a:spcBef>
              <a:spcAft>
                <a:spcPts val="0"/>
              </a:spcAft>
              <a:buSzPts val="990"/>
              <a:buNone/>
            </a:pPr>
            <a:r>
              <a:t/>
            </a:r>
            <a:endParaRPr sz="1950"/>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"Pull" model or Fan-out-on-load: recent feed data kept in memory on server</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好处：僵尸粉不登录的用户不会占用系统资源，没有明星hotkey issue</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坏处：1. 数据会比较老直到下一次pull request </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            2.一直刷没新的post就会返回empty response, 浪费资源</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"Push" model or Fan-out-on-write: 帖子写出来立马产生newsfeed, 用户需要long pulling/websocket</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好处：爱豆发新帖子，粉丝立马收到。拿newsfeed更快直接push给用户, 不需要先拿爱豆id再去取文件</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坏处：爱豆的粉丝太多了，一次push消耗太大，hotkey problem</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Hybrid: 普通用户push model, 爱豆(celebrities) 订阅者pull model</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3D3D4E"/>
                </a:solidFill>
                <a:highlight>
                  <a:srgbClr val="FFFFFF"/>
                </a:highlight>
                <a:latin typeface="Georgia"/>
                <a:ea typeface="Georgia"/>
                <a:cs typeface="Georgia"/>
                <a:sym typeface="Georgia"/>
              </a:rPr>
              <a:t>如何结合两者，只push notication, 然后用户去点击。</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t/>
            </a:r>
            <a:endParaRPr b="1" sz="1345">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SzPts val="990"/>
              <a:buNone/>
            </a:pPr>
            <a:r>
              <a:rPr b="1" lang="en" sz="1345">
                <a:solidFill>
                  <a:srgbClr val="FF0000"/>
                </a:solidFill>
                <a:highlight>
                  <a:srgbClr val="FFFFFF"/>
                </a:highlight>
                <a:latin typeface="Georgia"/>
                <a:ea typeface="Georgia"/>
                <a:cs typeface="Georgia"/>
                <a:sym typeface="Georgia"/>
              </a:rPr>
              <a:t>我们对于爱豆的定义需要看一个range，因为粉丝的订阅可能有抖动，30k~50k才可以被认为是idol。</a:t>
            </a:r>
            <a:endParaRPr b="1" sz="1345">
              <a:solidFill>
                <a:srgbClr val="FF0000"/>
              </a:solidFill>
              <a:highlight>
                <a:srgbClr val="FFFFFF"/>
              </a:highlight>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6. low level - Cache</a:t>
            </a:r>
            <a:endParaRPr/>
          </a:p>
        </p:txBody>
      </p:sp>
      <p:sp>
        <p:nvSpPr>
          <p:cNvPr id="139" name="Google Shape;13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我们不能每次都产生新的不是？</a:t>
            </a:r>
            <a:endParaRPr/>
          </a:p>
          <a:p>
            <a:pPr indent="0" lvl="0" marL="0" rtl="0" algn="l">
              <a:spcBef>
                <a:spcPts val="1200"/>
              </a:spcBef>
              <a:spcAft>
                <a:spcPts val="0"/>
              </a:spcAft>
              <a:buNone/>
            </a:pPr>
            <a:r>
              <a:rPr lang="en"/>
              <a:t>news feed (id)</a:t>
            </a:r>
            <a:endParaRPr/>
          </a:p>
          <a:p>
            <a:pPr indent="0" lvl="0" marL="0" rtl="0" algn="l">
              <a:spcBef>
                <a:spcPts val="1200"/>
              </a:spcBef>
              <a:spcAft>
                <a:spcPts val="0"/>
              </a:spcAft>
              <a:buNone/>
            </a:pPr>
            <a:r>
              <a:rPr lang="en"/>
              <a:t>content (hot cache, normal)</a:t>
            </a:r>
            <a:endParaRPr/>
          </a:p>
          <a:p>
            <a:pPr indent="0" lvl="0" marL="0" rtl="0" algn="l">
              <a:spcBef>
                <a:spcPts val="1200"/>
              </a:spcBef>
              <a:spcAft>
                <a:spcPts val="0"/>
              </a:spcAft>
              <a:buNone/>
            </a:pPr>
            <a:r>
              <a:rPr lang="en"/>
              <a:t>social graph (follower, </a:t>
            </a:r>
            <a:r>
              <a:rPr lang="en"/>
              <a:t>following</a:t>
            </a:r>
            <a:r>
              <a:rPr lang="en"/>
              <a:t>)</a:t>
            </a:r>
            <a:endParaRPr/>
          </a:p>
          <a:p>
            <a:pPr indent="0" lvl="0" marL="0" rtl="0" algn="l">
              <a:spcBef>
                <a:spcPts val="1200"/>
              </a:spcBef>
              <a:spcAft>
                <a:spcPts val="0"/>
              </a:spcAft>
              <a:buNone/>
            </a:pPr>
            <a:r>
              <a:rPr lang="en"/>
              <a:t>Action (liked, replied)</a:t>
            </a:r>
            <a:endParaRPr/>
          </a:p>
          <a:p>
            <a:pPr indent="0" lvl="0" marL="0" rtl="0" algn="l">
              <a:spcBef>
                <a:spcPts val="1200"/>
              </a:spcBef>
              <a:spcAft>
                <a:spcPts val="1200"/>
              </a:spcAft>
              <a:buNone/>
            </a:pPr>
            <a:r>
              <a:rPr lang="en"/>
              <a:t>counters (like counter, reply counter)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7. </a:t>
            </a:r>
            <a:r>
              <a:rPr lang="en"/>
              <a:t>Bottlenecks (single point of failure, replicas of the data if lost, monitoring, alart, autofix/ticket)</a:t>
            </a:r>
            <a:endParaRPr/>
          </a:p>
        </p:txBody>
      </p:sp>
      <p:sp>
        <p:nvSpPr>
          <p:cNvPr id="145" name="Google Shape;145;p26"/>
          <p:cNvSpPr txBox="1"/>
          <p:nvPr/>
        </p:nvSpPr>
        <p:spPr>
          <a:xfrm>
            <a:off x="330500" y="1435625"/>
            <a:ext cx="8520600" cy="365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50">
                <a:solidFill>
                  <a:srgbClr val="3D3D4E"/>
                </a:solidFill>
                <a:highlight>
                  <a:srgbClr val="FFFFFF"/>
                </a:highlight>
                <a:latin typeface="Georgia"/>
                <a:ea typeface="Georgia"/>
                <a:cs typeface="Georgia"/>
                <a:sym typeface="Georgia"/>
              </a:rPr>
              <a:t>follow up:</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rPr b="1" lang="en" sz="2050">
                <a:solidFill>
                  <a:srgbClr val="3D3D4E"/>
                </a:solidFill>
                <a:highlight>
                  <a:srgbClr val="FFFFFF"/>
                </a:highlight>
                <a:latin typeface="Georgia"/>
                <a:ea typeface="Georgia"/>
                <a:cs typeface="Georgia"/>
                <a:sym typeface="Georgia"/>
              </a:rPr>
              <a:t>我们应该给所有用户generate newsfeed嘛？僵尸粉不需要newsfeed </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2050">
              <a:solidFill>
                <a:srgbClr val="3D3D4E"/>
              </a:solidFill>
              <a:highlight>
                <a:srgbClr val="FFFFFF"/>
              </a:highlight>
              <a:latin typeface="Georgia"/>
              <a:ea typeface="Georgia"/>
              <a:cs typeface="Georgia"/>
              <a:sym typeface="Georgia"/>
            </a:endParaRPr>
          </a:p>
          <a:p>
            <a:pPr indent="-358775" lvl="0" marL="457200" rtl="0" algn="l">
              <a:spcBef>
                <a:spcPts val="0"/>
              </a:spcBef>
              <a:spcAft>
                <a:spcPts val="0"/>
              </a:spcAft>
              <a:buClr>
                <a:srgbClr val="3D3D4E"/>
              </a:buClr>
              <a:buSzPts val="2050"/>
              <a:buFont typeface="Georgia"/>
              <a:buAutoNum type="arabicPeriod"/>
            </a:pPr>
            <a:r>
              <a:rPr b="1" lang="en" sz="2050">
                <a:solidFill>
                  <a:srgbClr val="3D3D4E"/>
                </a:solidFill>
                <a:highlight>
                  <a:srgbClr val="FFFFFF"/>
                </a:highlight>
                <a:latin typeface="Georgia"/>
                <a:ea typeface="Georgia"/>
                <a:cs typeface="Georgia"/>
                <a:sym typeface="Georgia"/>
              </a:rPr>
              <a:t>LRU cache，你不常登陆抱歉没有你的蛋糕了</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2050">
              <a:solidFill>
                <a:srgbClr val="3D3D4E"/>
              </a:solidFill>
              <a:highlight>
                <a:srgbClr val="FFFFFF"/>
              </a:highlight>
              <a:latin typeface="Georgia"/>
              <a:ea typeface="Georgia"/>
              <a:cs typeface="Georgia"/>
              <a:sym typeface="Georgia"/>
            </a:endParaRPr>
          </a:p>
          <a:p>
            <a:pPr indent="-358775" lvl="0" marL="457200" rtl="0" algn="l">
              <a:spcBef>
                <a:spcPts val="0"/>
              </a:spcBef>
              <a:spcAft>
                <a:spcPts val="0"/>
              </a:spcAft>
              <a:buClr>
                <a:srgbClr val="3D3D4E"/>
              </a:buClr>
              <a:buSzPts val="2050"/>
              <a:buFont typeface="Georgia"/>
              <a:buAutoNum type="arabicPeriod"/>
            </a:pPr>
            <a:r>
              <a:rPr b="1" lang="en" sz="2050">
                <a:solidFill>
                  <a:srgbClr val="3D3D4E"/>
                </a:solidFill>
                <a:highlight>
                  <a:srgbClr val="FFFFFF"/>
                </a:highlight>
                <a:latin typeface="Georgia"/>
                <a:ea typeface="Georgia"/>
                <a:cs typeface="Georgia"/>
                <a:sym typeface="Georgia"/>
              </a:rPr>
              <a:t>神奇的machine learning model 来预测你的登陆时间，比如你经常在深夜12点打开ins看小姐姐。。那么11点就开始generate your newsfeed</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2050">
              <a:solidFill>
                <a:srgbClr val="3D3D4E"/>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b="1" sz="2050">
              <a:solidFill>
                <a:srgbClr val="3D3D4E"/>
              </a:solidFill>
              <a:highlight>
                <a:srgbClr val="FFFFFF"/>
              </a:highlight>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follow up </a:t>
            </a:r>
            <a:r>
              <a:rPr lang="en"/>
              <a:t>about notification and ranking</a:t>
            </a:r>
            <a:endParaRPr/>
          </a:p>
        </p:txBody>
      </p:sp>
      <p:sp>
        <p:nvSpPr>
          <p:cNvPr id="151" name="Google Shape;15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关于notification也可以展开很多</a:t>
            </a:r>
            <a:endParaRPr/>
          </a:p>
          <a:p>
            <a:pPr indent="-342900" lvl="0" marL="457200" rtl="0" algn="l">
              <a:spcBef>
                <a:spcPts val="1200"/>
              </a:spcBef>
              <a:spcAft>
                <a:spcPts val="0"/>
              </a:spcAft>
              <a:buSzPts val="1800"/>
              <a:buAutoNum type="arabicPeriod"/>
            </a:pPr>
            <a:r>
              <a:rPr lang="en"/>
              <a:t>用户应该可以选择是否有notification（如何保证信息delivery到）</a:t>
            </a:r>
            <a:endParaRPr/>
          </a:p>
          <a:p>
            <a:pPr indent="-342900" lvl="0" marL="457200" rtl="0" algn="l">
              <a:spcBef>
                <a:spcPts val="0"/>
              </a:spcBef>
              <a:spcAft>
                <a:spcPts val="0"/>
              </a:spcAft>
              <a:buSzPts val="1800"/>
              <a:buAutoNum type="arabicPeriod"/>
            </a:pPr>
            <a:r>
              <a:rPr lang="en"/>
              <a:t>手机端如果流量有限是否不是自动更新需要手动pull？电脑端push等</a:t>
            </a:r>
            <a:endParaRPr/>
          </a:p>
          <a:p>
            <a:pPr indent="-342900" lvl="0" marL="457200" rtl="0" algn="l">
              <a:spcBef>
                <a:spcPts val="0"/>
              </a:spcBef>
              <a:spcAft>
                <a:spcPts val="0"/>
              </a:spcAft>
              <a:buSzPts val="1800"/>
              <a:buAutoNum type="arabicPeriod"/>
            </a:pPr>
            <a:r>
              <a:rPr lang="en"/>
              <a:t>明星粉丝的熟练是变化的</a:t>
            </a:r>
            <a:endParaRPr/>
          </a:p>
          <a:p>
            <a:pPr indent="0" lvl="0" marL="0" rtl="0" algn="l">
              <a:spcBef>
                <a:spcPts val="1200"/>
              </a:spcBef>
              <a:spcAft>
                <a:spcPts val="0"/>
              </a:spcAft>
              <a:buNone/>
            </a:pPr>
            <a:r>
              <a:rPr lang="en"/>
              <a:t>关于feed ranking system</a:t>
            </a:r>
            <a:endParaRPr/>
          </a:p>
          <a:p>
            <a:pPr indent="0" lvl="0" marL="0" rtl="0" algn="l">
              <a:spcBef>
                <a:spcPts val="1200"/>
              </a:spcBef>
              <a:spcAft>
                <a:spcPts val="1200"/>
              </a:spcAft>
              <a:buNone/>
            </a:pPr>
            <a:r>
              <a:rPr lang="en"/>
              <a:t>另外一个系统综合用户的喜好，之前的每个post停留时间，那个明星likes多，那个广告爸爸给的钱多，(这里设计到ads是另外一个话题，每次明星的post其实还push到一些分类，比如20岁，小鲜肉，选秀，然后订阅者hashtag的用户或者属于这些年龄层的用户就成了traget，会被塞入a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常规</a:t>
            </a:r>
            <a:r>
              <a:rPr lang="en"/>
              <a:t>follow up </a:t>
            </a:r>
            <a:r>
              <a:rPr lang="en"/>
              <a:t>无限剑制</a:t>
            </a:r>
            <a:endParaRPr/>
          </a:p>
        </p:txBody>
      </p:sp>
      <p:sp>
        <p:nvSpPr>
          <p:cNvPr id="157" name="Google Shape;157;p28"/>
          <p:cNvSpPr txBox="1"/>
          <p:nvPr>
            <p:ph idx="1" type="body"/>
          </p:nvPr>
        </p:nvSpPr>
        <p:spPr>
          <a:xfrm>
            <a:off x="311700" y="1152475"/>
            <a:ext cx="8520600" cy="3908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scaling </a:t>
            </a:r>
            <a:r>
              <a:rPr lang="en"/>
              <a:t>database</a:t>
            </a:r>
            <a:endParaRPr/>
          </a:p>
          <a:p>
            <a:pPr indent="0" lvl="0" marL="0" rtl="0" algn="l">
              <a:spcBef>
                <a:spcPts val="1200"/>
              </a:spcBef>
              <a:spcAft>
                <a:spcPts val="0"/>
              </a:spcAft>
              <a:buNone/>
            </a:pPr>
            <a:r>
              <a:rPr lang="en"/>
              <a:t>vertical vs horizontal</a:t>
            </a:r>
            <a:endParaRPr/>
          </a:p>
          <a:p>
            <a:pPr indent="0" lvl="0" marL="0" rtl="0" algn="l">
              <a:spcBef>
                <a:spcPts val="1200"/>
              </a:spcBef>
              <a:spcAft>
                <a:spcPts val="0"/>
              </a:spcAft>
              <a:buNone/>
            </a:pPr>
            <a:r>
              <a:rPr lang="en"/>
              <a:t>sql vs nosql</a:t>
            </a:r>
            <a:endParaRPr/>
          </a:p>
          <a:p>
            <a:pPr indent="0" lvl="0" marL="0" rtl="0" algn="l">
              <a:spcBef>
                <a:spcPts val="1200"/>
              </a:spcBef>
              <a:spcAft>
                <a:spcPts val="0"/>
              </a:spcAft>
              <a:buNone/>
            </a:pPr>
            <a:r>
              <a:rPr lang="en"/>
              <a:t>master-slave replicas</a:t>
            </a:r>
            <a:endParaRPr/>
          </a:p>
          <a:p>
            <a:pPr indent="0" lvl="0" marL="0" rtl="0" algn="l">
              <a:spcBef>
                <a:spcPts val="1200"/>
              </a:spcBef>
              <a:spcAft>
                <a:spcPts val="0"/>
              </a:spcAft>
              <a:buNone/>
            </a:pPr>
            <a:r>
              <a:rPr lang="en"/>
              <a:t>consistency models</a:t>
            </a:r>
            <a:endParaRPr/>
          </a:p>
          <a:p>
            <a:pPr indent="0" lvl="0" marL="0" rtl="0" algn="l">
              <a:spcBef>
                <a:spcPts val="1200"/>
              </a:spcBef>
              <a:spcAft>
                <a:spcPts val="0"/>
              </a:spcAft>
              <a:buNone/>
            </a:pPr>
            <a:r>
              <a:rPr lang="en"/>
              <a:t>database</a:t>
            </a:r>
            <a:r>
              <a:rPr lang="en"/>
              <a:t> sharding</a:t>
            </a:r>
            <a:endParaRPr/>
          </a:p>
          <a:p>
            <a:pPr indent="0" lvl="0" marL="0" rtl="0" algn="l">
              <a:spcBef>
                <a:spcPts val="1200"/>
              </a:spcBef>
              <a:spcAft>
                <a:spcPts val="0"/>
              </a:spcAft>
              <a:buNone/>
            </a:pPr>
            <a:r>
              <a:rPr lang="en"/>
              <a:t>keep web tier stateless</a:t>
            </a:r>
            <a:endParaRPr/>
          </a:p>
          <a:p>
            <a:pPr indent="0" lvl="0" marL="0" rtl="0" algn="l">
              <a:spcBef>
                <a:spcPts val="1200"/>
              </a:spcBef>
              <a:spcAft>
                <a:spcPts val="1200"/>
              </a:spcAft>
              <a:buNone/>
            </a:pPr>
            <a:r>
              <a:rPr lang="en"/>
              <a:t>hotkey </a:t>
            </a:r>
            <a:r>
              <a:rPr lang="en"/>
              <a:t>festival</a:t>
            </a:r>
            <a:r>
              <a:rPr lang="en"/>
              <a:t> special case handle </a:t>
            </a:r>
            <a:endParaRPr/>
          </a:p>
        </p:txBody>
      </p:sp>
      <p:pic>
        <p:nvPicPr>
          <p:cNvPr id="158" name="Google Shape;158;p28"/>
          <p:cNvPicPr preferRelativeResize="0"/>
          <p:nvPr/>
        </p:nvPicPr>
        <p:blipFill>
          <a:blip r:embed="rId3">
            <a:alphaModFix/>
          </a:blip>
          <a:stretch>
            <a:fillRect/>
          </a:stretch>
        </p:blipFill>
        <p:spPr>
          <a:xfrm>
            <a:off x="3889525" y="691450"/>
            <a:ext cx="4874926" cy="3046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Facebook database</a:t>
            </a:r>
            <a:endParaRPr/>
          </a:p>
        </p:txBody>
      </p:sp>
      <p:sp>
        <p:nvSpPr>
          <p:cNvPr id="164" name="Google Shape;164;p29"/>
          <p:cNvSpPr txBox="1"/>
          <p:nvPr>
            <p:ph idx="1" type="body"/>
          </p:nvPr>
        </p:nvSpPr>
        <p:spPr>
          <a:xfrm>
            <a:off x="311700" y="1152475"/>
            <a:ext cx="41673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Instagram</a:t>
            </a:r>
            <a:r>
              <a:rPr lang="en"/>
              <a:t> -&gt; Apache Cassandra (NoSql)</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Facebook -&gt; Tao(cache layer) UDB</a:t>
            </a:r>
            <a:endParaRPr/>
          </a:p>
          <a:p>
            <a:pPr indent="0" lvl="0" marL="0" rtl="0" algn="l">
              <a:spcBef>
                <a:spcPts val="1200"/>
              </a:spcBef>
              <a:spcAft>
                <a:spcPts val="0"/>
              </a:spcAft>
              <a:buNone/>
            </a:pPr>
            <a:r>
              <a:rPr lang="en" u="sng">
                <a:solidFill>
                  <a:schemeClr val="hlink"/>
                </a:solidFill>
                <a:hlinkClick r:id="rId3"/>
              </a:rPr>
              <a:t>Next TAO: The power of the graph</a:t>
            </a:r>
            <a:br>
              <a:rPr lang="en"/>
            </a:br>
            <a:br>
              <a:rPr lang="en"/>
            </a:br>
            <a:r>
              <a:rPr lang="en"/>
              <a:t>UDB = User Data Base</a:t>
            </a:r>
            <a:r>
              <a:rPr lang="en"/>
              <a:t> (MySQL)</a:t>
            </a:r>
            <a:endParaRPr/>
          </a:p>
          <a:p>
            <a:pPr indent="0" lvl="0" marL="0" rtl="0" algn="l">
              <a:spcBef>
                <a:spcPts val="1200"/>
              </a:spcBef>
              <a:spcAft>
                <a:spcPts val="0"/>
              </a:spcAft>
              <a:buNone/>
            </a:pPr>
            <a:r>
              <a:rPr lang="en"/>
              <a:t>有一些无强consistence的情境也使用</a:t>
            </a:r>
            <a:endParaRPr/>
          </a:p>
          <a:p>
            <a:pPr indent="0" lvl="0" marL="0" rtl="0" algn="l">
              <a:spcBef>
                <a:spcPts val="1200"/>
              </a:spcBef>
              <a:spcAft>
                <a:spcPts val="0"/>
              </a:spcAft>
              <a:buNone/>
            </a:pPr>
            <a:r>
              <a:rPr lang="en"/>
              <a:t>KV Store</a:t>
            </a:r>
            <a:endParaRPr/>
          </a:p>
          <a:p>
            <a:pPr indent="0" lvl="0" marL="0" rtl="0" algn="l">
              <a:spcBef>
                <a:spcPts val="1200"/>
              </a:spcBef>
              <a:spcAft>
                <a:spcPts val="1200"/>
              </a:spcAft>
              <a:buNone/>
            </a:pPr>
            <a:r>
              <a:t/>
            </a:r>
            <a:endParaRPr/>
          </a:p>
        </p:txBody>
      </p:sp>
      <p:pic>
        <p:nvPicPr>
          <p:cNvPr id="165" name="Google Shape;165;p29"/>
          <p:cNvPicPr preferRelativeResize="0"/>
          <p:nvPr/>
        </p:nvPicPr>
        <p:blipFill>
          <a:blip r:embed="rId4">
            <a:alphaModFix/>
          </a:blip>
          <a:stretch>
            <a:fillRect/>
          </a:stretch>
        </p:blipFill>
        <p:spPr>
          <a:xfrm>
            <a:off x="4323675" y="1517125"/>
            <a:ext cx="4820326" cy="3213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311700" y="122225"/>
            <a:ext cx="8520600" cy="104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通讯页面</a:t>
            </a:r>
            <a:endParaRPr sz="2000"/>
          </a:p>
        </p:txBody>
      </p:sp>
      <p:sp>
        <p:nvSpPr>
          <p:cNvPr id="171" name="Google Shape;171;p30"/>
          <p:cNvSpPr txBox="1"/>
          <p:nvPr>
            <p:ph idx="1" type="body"/>
          </p:nvPr>
        </p:nvSpPr>
        <p:spPr>
          <a:xfrm>
            <a:off x="311700" y="1081475"/>
            <a:ext cx="8520600" cy="210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Bilibili  </a:t>
            </a:r>
            <a:r>
              <a:rPr lang="en" u="sng">
                <a:solidFill>
                  <a:schemeClr val="hlink"/>
                </a:solidFill>
                <a:hlinkClick r:id="rId3"/>
              </a:rPr>
              <a:t>https://space.bilibili.com/21630984</a:t>
            </a:r>
            <a:endParaRPr/>
          </a:p>
          <a:p>
            <a:pPr indent="0" lvl="0" marL="0" rtl="0" algn="l">
              <a:spcBef>
                <a:spcPts val="1200"/>
              </a:spcBef>
              <a:spcAft>
                <a:spcPts val="0"/>
              </a:spcAft>
              <a:buNone/>
            </a:pPr>
            <a:r>
              <a:rPr lang="en"/>
              <a:t>Youtube 搜索古城算法</a:t>
            </a:r>
            <a:endParaRPr/>
          </a:p>
          <a:p>
            <a:pPr indent="0" lvl="0" marL="0" rtl="0" algn="l">
              <a:spcBef>
                <a:spcPts val="1200"/>
              </a:spcBef>
              <a:spcAft>
                <a:spcPts val="0"/>
              </a:spcAft>
              <a:buNone/>
            </a:pPr>
            <a:r>
              <a:rPr lang="en" u="sng">
                <a:solidFill>
                  <a:schemeClr val="hlink"/>
                </a:solidFill>
                <a:hlinkClick r:id="rId4"/>
              </a:rPr>
              <a:t>https://www.youtube.com/c/古城算法</a:t>
            </a:r>
            <a:r>
              <a:rPr lang="en"/>
              <a:t> </a:t>
            </a:r>
            <a:endParaRPr/>
          </a:p>
          <a:p>
            <a:pPr indent="0" lvl="0" marL="0" rtl="0" algn="l">
              <a:spcBef>
                <a:spcPts val="1200"/>
              </a:spcBef>
              <a:spcAft>
                <a:spcPts val="1200"/>
              </a:spcAft>
              <a:buNone/>
            </a:pPr>
            <a:r>
              <a:rPr lang="en"/>
              <a:t>wechat	回复‘加群’可加群</a:t>
            </a:r>
            <a:endParaRPr/>
          </a:p>
        </p:txBody>
      </p:sp>
      <p:sp>
        <p:nvSpPr>
          <p:cNvPr id="172" name="Google Shape;172;p30"/>
          <p:cNvSpPr txBox="1"/>
          <p:nvPr/>
        </p:nvSpPr>
        <p:spPr>
          <a:xfrm>
            <a:off x="5885350" y="2035775"/>
            <a:ext cx="2865600" cy="8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谢谢大家的支持！请点赞订阅硬币</a:t>
            </a:r>
            <a:endParaRPr/>
          </a:p>
          <a:p>
            <a:pPr indent="0" lvl="0" marL="0" rtl="0" algn="l">
              <a:spcBef>
                <a:spcPts val="0"/>
              </a:spcBef>
              <a:spcAft>
                <a:spcPts val="0"/>
              </a:spcAft>
              <a:buNone/>
            </a:pPr>
            <a:r>
              <a:rPr lang="en"/>
              <a:t>500订阅会出一期dp总结篇</a:t>
            </a:r>
            <a:endParaRPr/>
          </a:p>
        </p:txBody>
      </p:sp>
      <p:sp>
        <p:nvSpPr>
          <p:cNvPr id="173" name="Google Shape;173;p30"/>
          <p:cNvSpPr txBox="1"/>
          <p:nvPr/>
        </p:nvSpPr>
        <p:spPr>
          <a:xfrm>
            <a:off x="5885350" y="3053500"/>
            <a:ext cx="3219600" cy="13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FF0000"/>
                </a:solidFill>
              </a:rPr>
              <a:t>免费，不要钱，不卖课，不推销，不辅导，公开资料和视频，任何人和你说钱都是骗子！</a:t>
            </a:r>
            <a:endParaRPr b="1" sz="1500">
              <a:solidFill>
                <a:srgbClr val="FF0000"/>
              </a:solidFill>
            </a:endParaRPr>
          </a:p>
        </p:txBody>
      </p:sp>
      <p:pic>
        <p:nvPicPr>
          <p:cNvPr id="174" name="Google Shape;174;p30"/>
          <p:cNvPicPr preferRelativeResize="0"/>
          <p:nvPr/>
        </p:nvPicPr>
        <p:blipFill>
          <a:blip r:embed="rId5">
            <a:alphaModFix/>
          </a:blip>
          <a:stretch>
            <a:fillRect/>
          </a:stretch>
        </p:blipFill>
        <p:spPr>
          <a:xfrm>
            <a:off x="311700" y="3157500"/>
            <a:ext cx="3942681" cy="1674075"/>
          </a:xfrm>
          <a:prstGeom prst="rect">
            <a:avLst/>
          </a:prstGeom>
          <a:noFill/>
          <a:ln>
            <a:noFill/>
          </a:ln>
        </p:spPr>
      </p:pic>
      <p:pic>
        <p:nvPicPr>
          <p:cNvPr id="175" name="Google Shape;175;p30"/>
          <p:cNvPicPr preferRelativeResize="0"/>
          <p:nvPr/>
        </p:nvPicPr>
        <p:blipFill>
          <a:blip r:embed="rId6">
            <a:alphaModFix/>
          </a:blip>
          <a:stretch>
            <a:fillRect/>
          </a:stretch>
        </p:blipFill>
        <p:spPr>
          <a:xfrm>
            <a:off x="5838937" y="342550"/>
            <a:ext cx="2958424" cy="1280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181" name="Google Shape;18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DESIGN FACEBOOK NEWS FEED | INSTAGRAM | TWITTER | Facebook System Design Interview Series</a:t>
            </a:r>
            <a:r>
              <a:rPr lang="en"/>
              <a:t> </a:t>
            </a:r>
            <a:endParaRPr/>
          </a:p>
          <a:p>
            <a:pPr indent="0" lvl="0" marL="0" rtl="0" algn="l">
              <a:spcBef>
                <a:spcPts val="1200"/>
              </a:spcBef>
              <a:spcAft>
                <a:spcPts val="0"/>
              </a:spcAft>
              <a:buNone/>
            </a:pPr>
            <a:r>
              <a:rPr lang="en" u="sng">
                <a:solidFill>
                  <a:schemeClr val="hlink"/>
                </a:solidFill>
                <a:hlinkClick r:id="rId4"/>
              </a:rPr>
              <a:t>Mock Interview: design facebook feeds</a:t>
            </a:r>
            <a:r>
              <a:rPr lang="en"/>
              <a:t> </a:t>
            </a:r>
            <a:endParaRPr/>
          </a:p>
          <a:p>
            <a:pPr indent="0" lvl="0" marL="0" rtl="0" algn="l">
              <a:spcBef>
                <a:spcPts val="1200"/>
              </a:spcBef>
              <a:spcAft>
                <a:spcPts val="0"/>
              </a:spcAft>
              <a:buNone/>
            </a:pPr>
            <a:r>
              <a:rPr lang="en" u="sng">
                <a:solidFill>
                  <a:schemeClr val="hlink"/>
                </a:solidFill>
                <a:hlinkClick r:id="rId5"/>
              </a:rPr>
              <a:t>DESIGN FACEBOOK NEWS FEED | INSTAGRAM | TWITTER | Facebook System Design Interview Series</a:t>
            </a:r>
            <a:r>
              <a:rPr lang="en"/>
              <a:t> </a:t>
            </a:r>
            <a:endParaRPr/>
          </a:p>
          <a:p>
            <a:pPr indent="0" lvl="0" marL="0" rtl="0" algn="l">
              <a:spcBef>
                <a:spcPts val="1200"/>
              </a:spcBef>
              <a:spcAft>
                <a:spcPts val="0"/>
              </a:spcAft>
              <a:buNone/>
            </a:pPr>
            <a:r>
              <a:rPr lang="en" u="sng">
                <a:solidFill>
                  <a:schemeClr val="hlink"/>
                </a:solidFill>
                <a:hlinkClick r:id="rId6"/>
              </a:rPr>
              <a:t>Designing Instagram: System Design of News Feed</a:t>
            </a:r>
            <a:r>
              <a:rPr lang="en"/>
              <a:t> </a:t>
            </a:r>
            <a:endParaRPr/>
          </a:p>
          <a:p>
            <a:pPr indent="0" lvl="0" marL="0" rtl="0" algn="l">
              <a:spcBef>
                <a:spcPts val="1200"/>
              </a:spcBef>
              <a:spcAft>
                <a:spcPts val="1200"/>
              </a:spcAft>
              <a:buNone/>
            </a:pPr>
            <a:r>
              <a:rPr lang="en"/>
              <a:t>book: System design interview</a:t>
            </a:r>
            <a:r>
              <a:rPr lang="en"/>
              <a:t> Alex Xu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29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newsfeed?</a:t>
            </a:r>
            <a:endParaRPr/>
          </a:p>
        </p:txBody>
      </p:sp>
      <p:sp>
        <p:nvSpPr>
          <p:cNvPr id="61" name="Google Shape;61;p14"/>
          <p:cNvSpPr txBox="1"/>
          <p:nvPr>
            <p:ph idx="1" type="body"/>
          </p:nvPr>
        </p:nvSpPr>
        <p:spPr>
          <a:xfrm>
            <a:off x="311700" y="1152475"/>
            <a:ext cx="2691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202124"/>
                </a:solidFill>
                <a:highlight>
                  <a:srgbClr val="FFFFFF"/>
                </a:highlight>
                <a:latin typeface="Roboto"/>
                <a:ea typeface="Roboto"/>
                <a:cs typeface="Roboto"/>
                <a:sym typeface="Roboto"/>
              </a:rPr>
              <a:t>News Feed is </a:t>
            </a:r>
            <a:r>
              <a:rPr b="1" lang="en" sz="1500">
                <a:solidFill>
                  <a:srgbClr val="202124"/>
                </a:solidFill>
                <a:highlight>
                  <a:srgbClr val="FFFFFF"/>
                </a:highlight>
                <a:latin typeface="Roboto"/>
                <a:ea typeface="Roboto"/>
                <a:cs typeface="Roboto"/>
                <a:sym typeface="Roboto"/>
              </a:rPr>
              <a:t>the constantly updating list of stories in the middle of your home page</a:t>
            </a:r>
            <a:r>
              <a:rPr lang="en" sz="1500">
                <a:solidFill>
                  <a:srgbClr val="202124"/>
                </a:solidFill>
                <a:highlight>
                  <a:srgbClr val="FFFFFF"/>
                </a:highlight>
                <a:latin typeface="Roboto"/>
                <a:ea typeface="Roboto"/>
                <a:cs typeface="Roboto"/>
                <a:sym typeface="Roboto"/>
              </a:rPr>
              <a:t>. News Feed includes status updates, photos, videos, links, app activity and likes from people, Pages and groups that you follow on Facebook.</a:t>
            </a:r>
            <a:endParaRPr sz="2100"/>
          </a:p>
          <a:p>
            <a:pPr indent="0" lvl="0" marL="0" rtl="0" algn="l">
              <a:spcBef>
                <a:spcPts val="1200"/>
              </a:spcBef>
              <a:spcAft>
                <a:spcPts val="1200"/>
              </a:spcAft>
              <a:buNone/>
            </a:pPr>
            <a:r>
              <a:rPr lang="en" u="sng">
                <a:solidFill>
                  <a:schemeClr val="hlink"/>
                </a:solidFill>
                <a:hlinkClick r:id="rId3"/>
              </a:rPr>
              <a:t>How News Feed Works</a:t>
            </a:r>
            <a:r>
              <a:rPr lang="en"/>
              <a:t> </a:t>
            </a:r>
            <a:r>
              <a:rPr lang="en"/>
              <a:t> </a:t>
            </a:r>
            <a:endParaRPr/>
          </a:p>
        </p:txBody>
      </p:sp>
      <p:pic>
        <p:nvPicPr>
          <p:cNvPr id="62" name="Google Shape;62;p14"/>
          <p:cNvPicPr preferRelativeResize="0"/>
          <p:nvPr/>
        </p:nvPicPr>
        <p:blipFill>
          <a:blip r:embed="rId4">
            <a:alphaModFix/>
          </a:blip>
          <a:stretch>
            <a:fillRect/>
          </a:stretch>
        </p:blipFill>
        <p:spPr>
          <a:xfrm>
            <a:off x="3191800" y="929700"/>
            <a:ext cx="5774676" cy="4055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nvSpPr>
        <p:spPr>
          <a:xfrm>
            <a:off x="401050" y="847950"/>
            <a:ext cx="8215800" cy="40104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SzPts val="2800"/>
              <a:buAutoNum type="arabicPeriod"/>
            </a:pPr>
            <a:r>
              <a:rPr lang="en" sz="2800"/>
              <a:t>Requirement clarification</a:t>
            </a:r>
            <a:endParaRPr sz="2800"/>
          </a:p>
          <a:p>
            <a:pPr indent="-406400" lvl="0" marL="457200" rtl="0" algn="l">
              <a:spcBef>
                <a:spcPts val="0"/>
              </a:spcBef>
              <a:spcAft>
                <a:spcPts val="0"/>
              </a:spcAft>
              <a:buSzPts val="2800"/>
              <a:buAutoNum type="arabicPeriod"/>
            </a:pPr>
            <a:r>
              <a:rPr lang="en" sz="2800"/>
              <a:t>Scale of the system - data size</a:t>
            </a:r>
            <a:endParaRPr sz="2800"/>
          </a:p>
          <a:p>
            <a:pPr indent="-406400" lvl="0" marL="457200" rtl="0" algn="l">
              <a:spcBef>
                <a:spcPts val="0"/>
              </a:spcBef>
              <a:spcAft>
                <a:spcPts val="0"/>
              </a:spcAft>
              <a:buSzPts val="2800"/>
              <a:buAutoNum type="arabicPeriod"/>
            </a:pPr>
            <a:r>
              <a:rPr lang="en" sz="2800"/>
              <a:t>API interface </a:t>
            </a:r>
            <a:endParaRPr sz="2800"/>
          </a:p>
          <a:p>
            <a:pPr indent="-406400" lvl="0" marL="457200" rtl="0" algn="l">
              <a:spcBef>
                <a:spcPts val="0"/>
              </a:spcBef>
              <a:spcAft>
                <a:spcPts val="0"/>
              </a:spcAft>
              <a:buSzPts val="2800"/>
              <a:buAutoNum type="arabicPeriod"/>
            </a:pPr>
            <a:r>
              <a:rPr lang="en" sz="2800"/>
              <a:t>Database data-model</a:t>
            </a:r>
            <a:endParaRPr sz="2800"/>
          </a:p>
          <a:p>
            <a:pPr indent="-406400" lvl="0" marL="457200" rtl="0" algn="l">
              <a:spcBef>
                <a:spcPts val="0"/>
              </a:spcBef>
              <a:spcAft>
                <a:spcPts val="0"/>
              </a:spcAft>
              <a:buSzPts val="2800"/>
              <a:buAutoNum type="arabicPeriod"/>
            </a:pPr>
            <a:r>
              <a:rPr lang="en" sz="2800"/>
              <a:t>High-level design(draw a picture)</a:t>
            </a:r>
            <a:endParaRPr sz="2800"/>
          </a:p>
          <a:p>
            <a:pPr indent="-406400" lvl="0" marL="457200" rtl="0" algn="l">
              <a:spcBef>
                <a:spcPts val="0"/>
              </a:spcBef>
              <a:spcAft>
                <a:spcPts val="0"/>
              </a:spcAft>
              <a:buSzPts val="2800"/>
              <a:buAutoNum type="arabicPeriod"/>
            </a:pPr>
            <a:r>
              <a:rPr lang="en" sz="2800"/>
              <a:t>Detailed design(corner case of user user case, cache, load balance, optimize)</a:t>
            </a:r>
            <a:endParaRPr sz="2800"/>
          </a:p>
          <a:p>
            <a:pPr indent="-406400" lvl="0" marL="457200" rtl="0" algn="l">
              <a:spcBef>
                <a:spcPts val="0"/>
              </a:spcBef>
              <a:spcAft>
                <a:spcPts val="0"/>
              </a:spcAft>
              <a:buSzPts val="2800"/>
              <a:buAutoNum type="arabicPeriod"/>
            </a:pPr>
            <a:r>
              <a:rPr lang="en" sz="2800"/>
              <a:t>Bottlenecks (single point of failure, replicas of the data if lost, monitoring, alart, autofix/ticket)</a:t>
            </a:r>
            <a:endParaRPr sz="3200">
              <a:solidFill>
                <a:schemeClr val="dk1"/>
              </a:solidFill>
              <a:highlight>
                <a:srgbClr val="E2F4C7"/>
              </a:highlight>
            </a:endParaRPr>
          </a:p>
        </p:txBody>
      </p:sp>
      <p:sp>
        <p:nvSpPr>
          <p:cNvPr id="68" name="Google Shape;68;p15"/>
          <p:cNvSpPr txBox="1"/>
          <p:nvPr/>
        </p:nvSpPr>
        <p:spPr>
          <a:xfrm>
            <a:off x="401050" y="114575"/>
            <a:ext cx="6233400" cy="7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200">
                <a:solidFill>
                  <a:srgbClr val="38761D"/>
                </a:solidFill>
              </a:rPr>
              <a:t>Normal steps of system design</a:t>
            </a:r>
            <a:endParaRPr b="1" sz="3200">
              <a:solidFill>
                <a:srgbClr val="38761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nvSpPr>
        <p:spPr>
          <a:xfrm>
            <a:off x="562725" y="256675"/>
            <a:ext cx="8302800" cy="10467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Clr>
                <a:schemeClr val="dk1"/>
              </a:buClr>
              <a:buSzPts val="2800"/>
              <a:buAutoNum type="arabicPeriod"/>
            </a:pPr>
            <a:r>
              <a:rPr lang="en" sz="2800">
                <a:solidFill>
                  <a:schemeClr val="dk1"/>
                </a:solidFill>
              </a:rPr>
              <a:t>Requirement clarification（不问问题就开始写代码？你这题一定做过，换题！或者变种！）</a:t>
            </a:r>
            <a:endParaRPr/>
          </a:p>
        </p:txBody>
      </p:sp>
      <p:sp>
        <p:nvSpPr>
          <p:cNvPr id="74" name="Google Shape;74;p16"/>
          <p:cNvSpPr txBox="1"/>
          <p:nvPr/>
        </p:nvSpPr>
        <p:spPr>
          <a:xfrm>
            <a:off x="726750" y="1372250"/>
            <a:ext cx="76905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Eddie: 老板你这是手机app还是网页啊，还是跨平台?</a:t>
            </a:r>
            <a:endParaRPr/>
          </a:p>
          <a:p>
            <a:pPr indent="0" lvl="0" marL="0" rtl="0" algn="l">
              <a:spcBef>
                <a:spcPts val="0"/>
              </a:spcBef>
              <a:spcAft>
                <a:spcPts val="0"/>
              </a:spcAft>
              <a:buNone/>
            </a:pPr>
            <a:r>
              <a:rPr lang="en"/>
              <a:t>面试官：both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Eddie: 你有啥重要feature要求啊(可能这步让自己想)</a:t>
            </a:r>
            <a:endParaRPr/>
          </a:p>
          <a:p>
            <a:pPr indent="0" lvl="0" marL="0" rtl="0" algn="l">
              <a:spcBef>
                <a:spcPts val="0"/>
              </a:spcBef>
              <a:spcAft>
                <a:spcPts val="0"/>
              </a:spcAft>
              <a:buNone/>
            </a:pPr>
            <a:r>
              <a:rPr lang="en"/>
              <a:t>面试官：a user can publish a post and see her friends’ post on news feed page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Eddie: 老板有啥特殊兴趣爱好吗？啊，不是。你想按照什么优先级来排序显示newsfeed嘛？</a:t>
            </a:r>
            <a:endParaRPr/>
          </a:p>
          <a:p>
            <a:pPr indent="0" lvl="0" marL="0" rtl="0" algn="l">
              <a:spcBef>
                <a:spcPts val="0"/>
              </a:spcBef>
              <a:spcAft>
                <a:spcPts val="0"/>
              </a:spcAft>
              <a:buNone/>
            </a:pPr>
            <a:r>
              <a:rPr lang="en"/>
              <a:t>面试官: keep it simple, just use reverse date order, latest comes first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Eddie: 不知道一个用户有多少小伙伴呢？</a:t>
            </a:r>
            <a:endParaRPr/>
          </a:p>
          <a:p>
            <a:pPr indent="0" lvl="0" marL="0" rtl="0" algn="l">
              <a:spcBef>
                <a:spcPts val="0"/>
              </a:spcBef>
              <a:spcAft>
                <a:spcPts val="0"/>
              </a:spcAft>
              <a:buNone/>
            </a:pPr>
            <a:r>
              <a:rPr lang="en"/>
              <a:t>面试官：500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Eddie: traffic 大概得有多少呢？</a:t>
            </a:r>
            <a:endParaRPr/>
          </a:p>
          <a:p>
            <a:pPr indent="0" lvl="0" marL="0" rtl="0" algn="l">
              <a:spcBef>
                <a:spcPts val="0"/>
              </a:spcBef>
              <a:spcAft>
                <a:spcPts val="0"/>
              </a:spcAft>
              <a:buNone/>
            </a:pPr>
            <a:r>
              <a:rPr lang="en"/>
              <a:t>面试官：guess what, you have to deal with it, I am not kidding!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nvSpPr>
        <p:spPr>
          <a:xfrm>
            <a:off x="286300" y="256675"/>
            <a:ext cx="8500200" cy="485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lang="en" sz="1350">
                <a:solidFill>
                  <a:srgbClr val="3D3D4E"/>
                </a:solidFill>
                <a:highlight>
                  <a:srgbClr val="FFFFFF"/>
                </a:highlight>
              </a:rPr>
              <a:t>第一步根据前面的问答我们需要确定用户的需求，我们的产品的purpose</a:t>
            </a:r>
            <a:endParaRPr sz="1350">
              <a:solidFill>
                <a:srgbClr val="3D3D4E"/>
              </a:solidFill>
              <a:highlight>
                <a:srgbClr val="FFFFFF"/>
              </a:highlight>
            </a:endParaRPr>
          </a:p>
          <a:p>
            <a:pPr indent="0" lvl="0" marL="0" rtl="0" algn="l">
              <a:lnSpc>
                <a:spcPct val="115000"/>
              </a:lnSpc>
              <a:spcBef>
                <a:spcPts val="1400"/>
              </a:spcBef>
              <a:spcAft>
                <a:spcPts val="0"/>
              </a:spcAft>
              <a:buNone/>
            </a:pPr>
            <a:r>
              <a:rPr b="1" lang="en" sz="1350">
                <a:solidFill>
                  <a:srgbClr val="3D3D4E"/>
                </a:solidFill>
                <a:highlight>
                  <a:srgbClr val="FFFFFF"/>
                </a:highlight>
              </a:rPr>
              <a:t>Functional requirements: 产生朋友圈newsfeed building，</a:t>
            </a:r>
            <a:r>
              <a:rPr b="1" lang="en" sz="1350">
                <a:solidFill>
                  <a:srgbClr val="3D3D4E"/>
                </a:solidFill>
                <a:highlight>
                  <a:srgbClr val="FFFFFF"/>
                </a:highlight>
              </a:rPr>
              <a:t>看朋友圈feed publishing</a:t>
            </a:r>
            <a:endParaRPr b="1" sz="1350">
              <a:solidFill>
                <a:srgbClr val="3D3D4E"/>
              </a:solidFill>
              <a:highlight>
                <a:srgbClr val="FFFFFF"/>
              </a:highlight>
            </a:endParaRPr>
          </a:p>
          <a:p>
            <a:pPr indent="0" lvl="0" marL="0" rtl="0" algn="l">
              <a:lnSpc>
                <a:spcPct val="115000"/>
              </a:lnSpc>
              <a:spcBef>
                <a:spcPts val="1400"/>
              </a:spcBef>
              <a:spcAft>
                <a:spcPts val="0"/>
              </a:spcAft>
              <a:buNone/>
            </a:pPr>
            <a:r>
              <a:rPr lang="en" sz="1350">
                <a:solidFill>
                  <a:srgbClr val="3D3D4E"/>
                </a:solidFill>
                <a:highlight>
                  <a:srgbClr val="FFFFFF"/>
                </a:highlight>
              </a:rPr>
              <a:t>1.产生信息流 generate newsfeed</a:t>
            </a:r>
            <a:endParaRPr sz="1350">
              <a:solidFill>
                <a:srgbClr val="3D3D4E"/>
              </a:solidFill>
              <a:highlight>
                <a:srgbClr val="FFFFFF"/>
              </a:highlight>
            </a:endParaRPr>
          </a:p>
          <a:p>
            <a:pPr indent="0" lvl="0" marL="0" rtl="0" algn="l">
              <a:lnSpc>
                <a:spcPct val="115000"/>
              </a:lnSpc>
              <a:spcBef>
                <a:spcPts val="1400"/>
              </a:spcBef>
              <a:spcAft>
                <a:spcPts val="0"/>
              </a:spcAft>
              <a:buNone/>
            </a:pPr>
            <a:r>
              <a:rPr lang="en" sz="1350">
                <a:solidFill>
                  <a:srgbClr val="3D3D4E"/>
                </a:solidFill>
                <a:highlight>
                  <a:srgbClr val="FFFFFF"/>
                </a:highlight>
              </a:rPr>
              <a:t>2.用户可以订阅别人（这里可以展开很多，like, comment(comment on a comment IG不允许会只保存2层))</a:t>
            </a:r>
            <a:endParaRPr sz="1350">
              <a:solidFill>
                <a:srgbClr val="3D3D4E"/>
              </a:solidFill>
              <a:highlight>
                <a:srgbClr val="FFFFFF"/>
              </a:highlight>
            </a:endParaRPr>
          </a:p>
          <a:p>
            <a:pPr indent="0" lvl="0" marL="0" rtl="0" algn="l">
              <a:lnSpc>
                <a:spcPct val="115000"/>
              </a:lnSpc>
              <a:spcBef>
                <a:spcPts val="1400"/>
              </a:spcBef>
              <a:spcAft>
                <a:spcPts val="0"/>
              </a:spcAft>
              <a:buNone/>
            </a:pPr>
            <a:r>
              <a:rPr lang="en" sz="1350">
                <a:solidFill>
                  <a:srgbClr val="3D3D4E"/>
                </a:solidFill>
                <a:highlight>
                  <a:srgbClr val="FFFFFF"/>
                </a:highlight>
              </a:rPr>
              <a:t>3.信息流可以文字图片视频（和票圈一样） get/store image/video/text</a:t>
            </a:r>
            <a:endParaRPr sz="1350">
              <a:solidFill>
                <a:srgbClr val="3D3D4E"/>
              </a:solidFill>
              <a:highlight>
                <a:srgbClr val="FFFFFF"/>
              </a:highlight>
            </a:endParaRPr>
          </a:p>
          <a:p>
            <a:pPr indent="0" lvl="0" marL="0" rtl="0" algn="l">
              <a:lnSpc>
                <a:spcPct val="115000"/>
              </a:lnSpc>
              <a:spcBef>
                <a:spcPts val="1400"/>
              </a:spcBef>
              <a:spcAft>
                <a:spcPts val="0"/>
              </a:spcAft>
              <a:buNone/>
            </a:pPr>
            <a:r>
              <a:rPr lang="en" sz="1350">
                <a:solidFill>
                  <a:srgbClr val="3D3D4E"/>
                </a:solidFill>
                <a:highlight>
                  <a:srgbClr val="FFFFFF"/>
                </a:highlight>
              </a:rPr>
              <a:t>4.用户取信息流，在线用户及时更新 notification/publishing feed</a:t>
            </a:r>
            <a:endParaRPr sz="1350">
              <a:solidFill>
                <a:srgbClr val="3D3D4E"/>
              </a:solidFill>
              <a:highlight>
                <a:srgbClr val="FFFFFF"/>
              </a:highlight>
            </a:endParaRPr>
          </a:p>
          <a:p>
            <a:pPr indent="0" lvl="0" marL="0" rtl="0" algn="l">
              <a:lnSpc>
                <a:spcPct val="115000"/>
              </a:lnSpc>
              <a:spcBef>
                <a:spcPts val="1400"/>
              </a:spcBef>
              <a:spcAft>
                <a:spcPts val="0"/>
              </a:spcAft>
              <a:buNone/>
            </a:pPr>
            <a:r>
              <a:rPr b="1" lang="en" sz="1350">
                <a:solidFill>
                  <a:srgbClr val="3D3D4E"/>
                </a:solidFill>
                <a:highlight>
                  <a:srgbClr val="FFFFFF"/>
                </a:highlight>
              </a:rPr>
              <a:t>Non-functional requirements:</a:t>
            </a:r>
            <a:endParaRPr b="1" sz="1350">
              <a:solidFill>
                <a:srgbClr val="3D3D4E"/>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b="1" lang="en" sz="1350">
                <a:solidFill>
                  <a:srgbClr val="3D3D4E"/>
                </a:solidFill>
                <a:highlight>
                  <a:srgbClr val="FFFFFF"/>
                </a:highlight>
              </a:rPr>
              <a:t>对于所有用户信息流快速创建，信息流有新post 5秒内快速传送</a:t>
            </a:r>
            <a:endParaRPr b="1" sz="1350">
              <a:solidFill>
                <a:srgbClr val="3D3D4E"/>
              </a:solidFill>
              <a:highlight>
                <a:srgbClr val="FFFFFF"/>
              </a:highlight>
            </a:endParaRPr>
          </a:p>
          <a:p>
            <a:pPr indent="-314325" lvl="0" marL="457200" rtl="0" algn="l">
              <a:lnSpc>
                <a:spcPct val="115000"/>
              </a:lnSpc>
              <a:spcBef>
                <a:spcPts val="1400"/>
              </a:spcBef>
              <a:spcAft>
                <a:spcPts val="0"/>
              </a:spcAft>
              <a:buClr>
                <a:srgbClr val="3D3D4E"/>
              </a:buClr>
              <a:buSzPts val="1350"/>
              <a:buFont typeface="Arial"/>
              <a:buAutoNum type="arabicPeriod"/>
            </a:pPr>
            <a:r>
              <a:rPr lang="en" sz="1350">
                <a:solidFill>
                  <a:srgbClr val="3D3D4E"/>
                </a:solidFill>
                <a:highlight>
                  <a:srgbClr val="FFFFFF"/>
                </a:highlight>
              </a:rPr>
              <a:t>Our system should be able to generate any user’s newsfeed in real-time - maximum latency seen by the end user would be 2s.</a:t>
            </a:r>
            <a:endParaRPr sz="1350">
              <a:solidFill>
                <a:srgbClr val="3D3D4E"/>
              </a:solidFill>
              <a:highlight>
                <a:srgbClr val="FFFFFF"/>
              </a:highlight>
            </a:endParaRPr>
          </a:p>
          <a:p>
            <a:pPr indent="-314325" lvl="0" marL="457200" rtl="0" algn="l">
              <a:lnSpc>
                <a:spcPct val="115000"/>
              </a:lnSpc>
              <a:spcBef>
                <a:spcPts val="0"/>
              </a:spcBef>
              <a:spcAft>
                <a:spcPts val="0"/>
              </a:spcAft>
              <a:buClr>
                <a:srgbClr val="3D3D4E"/>
              </a:buClr>
              <a:buSzPts val="1350"/>
              <a:buFont typeface="Arial"/>
              <a:buAutoNum type="arabicPeriod"/>
            </a:pPr>
            <a:r>
              <a:rPr lang="en" sz="1350">
                <a:solidFill>
                  <a:srgbClr val="3D3D4E"/>
                </a:solidFill>
                <a:highlight>
                  <a:srgbClr val="FFFFFF"/>
                </a:highlight>
              </a:rPr>
              <a:t>A post shouldn’t take more than 5s to make it to a user’s feed assuming a new newsfeed request comes in.</a:t>
            </a:r>
            <a:endParaRPr sz="1350">
              <a:solidFill>
                <a:srgbClr val="3D3D4E"/>
              </a:solidFill>
              <a:highlight>
                <a:srgbClr val="FFFFFF"/>
              </a:highlight>
            </a:endParaRPr>
          </a:p>
          <a:p>
            <a:pPr indent="0" lvl="0" marL="0" rtl="0" algn="l">
              <a:spcBef>
                <a:spcPts val="12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a:t>
            </a:r>
            <a:r>
              <a:rPr lang="en"/>
              <a:t>Scale of the system - data size</a:t>
            </a:r>
            <a:endParaRPr/>
          </a:p>
        </p:txBody>
      </p:sp>
      <p:sp>
        <p:nvSpPr>
          <p:cNvPr id="85" name="Google Shape;85;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我们有300个小伙伴，我们同时订阅了200个公众号</a:t>
            </a:r>
            <a:endParaRPr sz="1750">
              <a:solidFill>
                <a:srgbClr val="3D3D4E"/>
              </a:solidFill>
              <a:highlight>
                <a:srgbClr val="FFFFFF"/>
              </a:highlight>
              <a:latin typeface="Georgia"/>
              <a:ea typeface="Georgia"/>
              <a:cs typeface="Georgia"/>
              <a:sym typeface="Georgia"/>
            </a:endParaRPr>
          </a:p>
          <a:p>
            <a:pPr indent="0" lvl="0" marL="0" rtl="0" algn="l">
              <a:spcBef>
                <a:spcPts val="1400"/>
              </a:spcBef>
              <a:spcAft>
                <a:spcPts val="0"/>
              </a:spcAft>
              <a:buClr>
                <a:schemeClr val="dk1"/>
              </a:buClr>
              <a:buSzPts val="1100"/>
              <a:buFont typeface="Arial"/>
              <a:buNone/>
            </a:pPr>
            <a:r>
              <a:rPr b="1" lang="en" sz="1750">
                <a:solidFill>
                  <a:srgbClr val="3D3D4E"/>
                </a:solidFill>
                <a:highlight>
                  <a:srgbClr val="FFFFFF"/>
                </a:highlight>
                <a:latin typeface="Georgia"/>
                <a:ea typeface="Georgia"/>
                <a:cs typeface="Georgia"/>
                <a:sym typeface="Georgia"/>
              </a:rPr>
              <a:t>Traffic estimates:</a:t>
            </a:r>
            <a:r>
              <a:rPr lang="en" sz="1750">
                <a:solidFill>
                  <a:srgbClr val="3D3D4E"/>
                </a:solidFill>
                <a:highlight>
                  <a:srgbClr val="FFFFFF"/>
                </a:highlight>
                <a:latin typeface="Georgia"/>
                <a:ea typeface="Georgia"/>
                <a:cs typeface="Georgia"/>
                <a:sym typeface="Georgia"/>
              </a:rPr>
              <a:t>  比如我们有30M DAU(Daily Active User), 每个用户每天刷10次手机里的newsfeed, 最后我们有300M newsfeed request 每天，换算成秒 / </a:t>
            </a:r>
            <a:r>
              <a:rPr lang="en" sz="1600">
                <a:solidFill>
                  <a:srgbClr val="202124"/>
                </a:solidFill>
                <a:highlight>
                  <a:srgbClr val="FFFFFF"/>
                </a:highlight>
                <a:latin typeface="Roboto"/>
                <a:ea typeface="Roboto"/>
                <a:cs typeface="Roboto"/>
                <a:sym typeface="Roboto"/>
              </a:rPr>
              <a:t>86400 = 3500 每秒request</a:t>
            </a:r>
            <a:endParaRPr sz="1750">
              <a:solidFill>
                <a:srgbClr val="3D3D4E"/>
              </a:solidFill>
              <a:highlight>
                <a:srgbClr val="FFFFFF"/>
              </a:highlight>
              <a:latin typeface="Georgia"/>
              <a:ea typeface="Georgia"/>
              <a:cs typeface="Georgia"/>
              <a:sym typeface="Georgia"/>
            </a:endParaRPr>
          </a:p>
          <a:p>
            <a:pPr indent="0" lvl="0" marL="0" rtl="0" algn="l">
              <a:spcBef>
                <a:spcPts val="1400"/>
              </a:spcBef>
              <a:spcAft>
                <a:spcPts val="0"/>
              </a:spcAft>
              <a:buNone/>
            </a:pPr>
            <a:r>
              <a:rPr b="1" lang="en" sz="1750">
                <a:solidFill>
                  <a:srgbClr val="3D3D4E"/>
                </a:solidFill>
                <a:highlight>
                  <a:srgbClr val="FFFFFF"/>
                </a:highlight>
                <a:latin typeface="Georgia"/>
                <a:ea typeface="Georgia"/>
                <a:cs typeface="Georgia"/>
                <a:sym typeface="Georgia"/>
              </a:rPr>
              <a:t>Storage estimates:</a:t>
            </a:r>
            <a:r>
              <a:rPr lang="en" sz="1750">
                <a:solidFill>
                  <a:srgbClr val="3D3D4E"/>
                </a:solidFill>
                <a:highlight>
                  <a:srgbClr val="FFFFFF"/>
                </a:highlight>
                <a:latin typeface="Georgia"/>
                <a:ea typeface="Georgia"/>
                <a:cs typeface="Georgia"/>
                <a:sym typeface="Georgia"/>
              </a:rPr>
              <a:t> 我们cache保存500个post给每个user，每个post假设简单的text占用1kb，一个用户500kb，</a:t>
            </a:r>
            <a:endParaRPr sz="1750">
              <a:solidFill>
                <a:srgbClr val="3D3D4E"/>
              </a:solidFill>
              <a:highlight>
                <a:srgbClr val="FFFFFF"/>
              </a:highlight>
              <a:latin typeface="Georgia"/>
              <a:ea typeface="Georgia"/>
              <a:cs typeface="Georgia"/>
              <a:sym typeface="Georgia"/>
            </a:endParaRPr>
          </a:p>
          <a:p>
            <a:pPr indent="0" lvl="0" marL="0" rtl="0" algn="l">
              <a:spcBef>
                <a:spcPts val="1400"/>
              </a:spcBef>
              <a:spcAft>
                <a:spcPts val="0"/>
              </a:spcAft>
              <a:buClr>
                <a:schemeClr val="dk1"/>
              </a:buClr>
              <a:buSzPts val="1100"/>
              <a:buFont typeface="Arial"/>
              <a:buNone/>
            </a:pPr>
            <a:r>
              <a:rPr lang="en" sz="1750">
                <a:solidFill>
                  <a:srgbClr val="3D3D4E"/>
                </a:solidFill>
                <a:highlight>
                  <a:srgbClr val="FFFFFF"/>
                </a:highlight>
                <a:latin typeface="Georgia"/>
                <a:ea typeface="Georgia"/>
                <a:cs typeface="Georgia"/>
                <a:sym typeface="Georgia"/>
              </a:rPr>
              <a:t>30M * 500 kb = 15000M </a:t>
            </a:r>
            <a:r>
              <a:rPr lang="en" sz="1750">
                <a:solidFill>
                  <a:srgbClr val="3D3D4E"/>
                </a:solidFill>
                <a:highlight>
                  <a:srgbClr val="FFFFFF"/>
                </a:highlight>
                <a:latin typeface="Georgia"/>
                <a:ea typeface="Georgia"/>
                <a:cs typeface="Georgia"/>
                <a:sym typeface="Georgia"/>
              </a:rPr>
              <a:t>k</a:t>
            </a:r>
            <a:r>
              <a:rPr lang="en" sz="1750">
                <a:solidFill>
                  <a:srgbClr val="3D3D4E"/>
                </a:solidFill>
                <a:highlight>
                  <a:srgbClr val="FFFFFF"/>
                </a:highlight>
                <a:latin typeface="Georgia"/>
                <a:ea typeface="Georgia"/>
                <a:cs typeface="Georgia"/>
                <a:sym typeface="Georgia"/>
              </a:rPr>
              <a:t>b = 15 MMB=内存15TB来做memo cache, 一个server保存100GB, 那么我们需要150台机器。</a:t>
            </a:r>
            <a:endParaRPr sz="1750">
              <a:solidFill>
                <a:srgbClr val="3D3D4E"/>
              </a:solidFill>
              <a:highlight>
                <a:srgbClr val="FFFFFF"/>
              </a:highlight>
              <a:latin typeface="Georgia"/>
              <a:ea typeface="Georgia"/>
              <a:cs typeface="Georgia"/>
              <a:sym typeface="Georgia"/>
            </a:endParaRPr>
          </a:p>
          <a:p>
            <a:pPr indent="0" lvl="0" marL="0" rtl="0" algn="l">
              <a:spcBef>
                <a:spcPts val="1400"/>
              </a:spcBef>
              <a:spcAft>
                <a:spcPts val="1200"/>
              </a:spcAft>
              <a:buNone/>
            </a:pPr>
            <a:r>
              <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700">
                <a:highlight>
                  <a:schemeClr val="lt1"/>
                </a:highlight>
              </a:rPr>
              <a:t>4. System APIs</a:t>
            </a:r>
            <a:endParaRPr>
              <a:highlight>
                <a:schemeClr val="lt1"/>
              </a:highlight>
            </a:endParaRPr>
          </a:p>
        </p:txBody>
      </p:sp>
      <p:sp>
        <p:nvSpPr>
          <p:cNvPr id="91" name="Google Shape;91;p19"/>
          <p:cNvSpPr txBox="1"/>
          <p:nvPr/>
        </p:nvSpPr>
        <p:spPr>
          <a:xfrm>
            <a:off x="483750" y="1076075"/>
            <a:ext cx="40182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Feed publishing API</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POST /v1/me/feed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Params:</a:t>
            </a:r>
            <a:endParaRPr/>
          </a:p>
          <a:p>
            <a:pPr indent="0" lvl="0" marL="0" rtl="0" algn="l">
              <a:spcBef>
                <a:spcPts val="0"/>
              </a:spcBef>
              <a:spcAft>
                <a:spcPts val="0"/>
              </a:spcAft>
              <a:buNone/>
            </a:pPr>
            <a:r>
              <a:rPr lang="en"/>
              <a:t>    content: content is the text of the </a:t>
            </a:r>
            <a:r>
              <a:rPr lang="en"/>
              <a:t>post</a:t>
            </a:r>
            <a:endParaRPr/>
          </a:p>
          <a:p>
            <a:pPr indent="0" lvl="0" marL="0" rtl="0" algn="l">
              <a:spcBef>
                <a:spcPts val="0"/>
              </a:spcBef>
              <a:spcAft>
                <a:spcPts val="0"/>
              </a:spcAft>
              <a:buNone/>
            </a:pPr>
            <a:r>
              <a:rPr lang="en"/>
              <a:t>    user_id: 总得告诉server谁发的帖子吧</a:t>
            </a:r>
            <a:endParaRPr/>
          </a:p>
          <a:p>
            <a:pPr indent="0" lvl="0" marL="0" rtl="0" algn="l">
              <a:spcBef>
                <a:spcPts val="0"/>
              </a:spcBef>
              <a:spcAft>
                <a:spcPts val="0"/>
              </a:spcAft>
              <a:buNone/>
            </a:pPr>
            <a:r>
              <a:rPr lang="en"/>
              <a:t>    auth_token: 给request authentication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News feed retrieval API</a:t>
            </a:r>
            <a:endParaRPr b="1"/>
          </a:p>
          <a:p>
            <a:pPr indent="0" lvl="0" marL="0" rtl="0" algn="l">
              <a:spcBef>
                <a:spcPts val="0"/>
              </a:spcBef>
              <a:spcAft>
                <a:spcPts val="0"/>
              </a:spcAft>
              <a:buNone/>
            </a:pPr>
            <a:r>
              <a:rPr lang="en"/>
              <a:t>GET /v1/me/feeds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Params:</a:t>
            </a:r>
            <a:endParaRPr/>
          </a:p>
          <a:p>
            <a:pPr indent="0" lvl="0" marL="0" rtl="0" algn="l">
              <a:spcBef>
                <a:spcPts val="0"/>
              </a:spcBef>
              <a:spcAft>
                <a:spcPts val="0"/>
              </a:spcAft>
              <a:buNone/>
            </a:pPr>
            <a:r>
              <a:rPr lang="en"/>
              <a:t>    auth_token</a:t>
            </a:r>
            <a:endParaRPr/>
          </a:p>
          <a:p>
            <a:pPr indent="0" lvl="0" marL="0" rtl="0" algn="l">
              <a:spcBef>
                <a:spcPts val="0"/>
              </a:spcBef>
              <a:spcAft>
                <a:spcPts val="0"/>
              </a:spcAft>
              <a:buNone/>
            </a:pPr>
            <a:r>
              <a:rPr lang="en"/>
              <a:t>    user_id</a:t>
            </a:r>
            <a:endParaRPr/>
          </a:p>
          <a:p>
            <a:pPr indent="0" lvl="0" marL="0" rtl="0" algn="l">
              <a:spcBef>
                <a:spcPts val="0"/>
              </a:spcBef>
              <a:spcAft>
                <a:spcPts val="0"/>
              </a:spcAft>
              <a:buNone/>
            </a:pPr>
            <a:r>
              <a:rPr lang="en"/>
              <a:t>    pagination</a:t>
            </a:r>
            <a:endParaRPr/>
          </a:p>
        </p:txBody>
      </p:sp>
      <p:sp>
        <p:nvSpPr>
          <p:cNvPr id="92" name="Google Shape;92;p19"/>
          <p:cNvSpPr txBox="1"/>
          <p:nvPr/>
        </p:nvSpPr>
        <p:spPr>
          <a:xfrm>
            <a:off x="3821475" y="692875"/>
            <a:ext cx="41625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t>当然parameter可以扩展</a:t>
            </a:r>
            <a:endParaRPr sz="2100"/>
          </a:p>
          <a:p>
            <a:pPr indent="0" lvl="0" marL="0" rtl="0" algn="l">
              <a:spcBef>
                <a:spcPts val="0"/>
              </a:spcBef>
              <a:spcAft>
                <a:spcPts val="0"/>
              </a:spcAft>
              <a:buNone/>
            </a:pPr>
            <a:r>
              <a:rPr lang="en" sz="2100"/>
              <a:t>比如只要几号到几号之间的</a:t>
            </a:r>
            <a:endParaRPr sz="2100"/>
          </a:p>
          <a:p>
            <a:pPr indent="0" lvl="0" marL="0" rtl="0" algn="l">
              <a:spcBef>
                <a:spcPts val="0"/>
              </a:spcBef>
              <a:spcAft>
                <a:spcPts val="0"/>
              </a:spcAft>
              <a:buNone/>
            </a:pPr>
            <a:r>
              <a:rPr lang="en" sz="2100"/>
              <a:t>优先级权重是什么的</a:t>
            </a:r>
            <a:endParaRPr sz="2100"/>
          </a:p>
          <a:p>
            <a:pPr indent="0" lvl="0" marL="0" rtl="0" algn="l">
              <a:spcBef>
                <a:spcPts val="0"/>
              </a:spcBef>
              <a:spcAft>
                <a:spcPts val="0"/>
              </a:spcAft>
              <a:buNone/>
            </a:pPr>
            <a:r>
              <a:rPr lang="en" sz="2100"/>
              <a:t>最多要几个post</a:t>
            </a:r>
            <a:endParaRPr sz="2100"/>
          </a:p>
          <a:p>
            <a:pPr indent="0" lvl="0" marL="0" rtl="0" algn="l">
              <a:spcBef>
                <a:spcPts val="0"/>
              </a:spcBef>
              <a:spcAft>
                <a:spcPts val="0"/>
              </a:spcAft>
              <a:buNone/>
            </a:pPr>
            <a:r>
              <a:rPr lang="en" sz="2100"/>
              <a:t>那些不看的（比如filter掉成人内容的）</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还有一些不重要的比如加好友，订阅别人，给别人的票圈点赞评论转发，我们就都忽略了不涉及，大家自己嘴遁一下不要浪费太多时间即可</a:t>
            </a:r>
            <a:endParaRPr sz="2100"/>
          </a:p>
        </p:txBody>
      </p:sp>
      <p:pic>
        <p:nvPicPr>
          <p:cNvPr id="93" name="Google Shape;93;p19"/>
          <p:cNvPicPr preferRelativeResize="0"/>
          <p:nvPr/>
        </p:nvPicPr>
        <p:blipFill>
          <a:blip r:embed="rId3">
            <a:alphaModFix/>
          </a:blip>
          <a:stretch>
            <a:fillRect/>
          </a:stretch>
        </p:blipFill>
        <p:spPr>
          <a:xfrm>
            <a:off x="7466850" y="769225"/>
            <a:ext cx="1365450" cy="123889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4. </a:t>
            </a:r>
            <a:r>
              <a:rPr lang="en"/>
              <a:t>Database design </a:t>
            </a:r>
            <a:endParaRPr/>
          </a:p>
        </p:txBody>
      </p:sp>
      <p:sp>
        <p:nvSpPr>
          <p:cNvPr id="99" name="Google Shape;99;p20"/>
          <p:cNvSpPr txBox="1"/>
          <p:nvPr>
            <p:ph idx="1" type="body"/>
          </p:nvPr>
        </p:nvSpPr>
        <p:spPr>
          <a:xfrm>
            <a:off x="262325" y="1399300"/>
            <a:ext cx="34695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350">
                <a:solidFill>
                  <a:srgbClr val="3D3D4E"/>
                </a:solidFill>
                <a:highlight>
                  <a:srgbClr val="FFFFFF"/>
                </a:highlight>
                <a:latin typeface="Georgia"/>
                <a:ea typeface="Georgia"/>
                <a:cs typeface="Georgia"/>
                <a:sym typeface="Georgia"/>
              </a:rPr>
              <a:t>User (用户)   =&gt; 可以和别的用户好友，可以订阅公众号</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Entity (e.g. page, group, etc.), （公众号）用户和公众号都可以发文章</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FeedItem (or Post) （一篇微信公众号文章，后者一个票圈）我们加个表格记录一下是谁发的</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然后还可以加like table</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id, parent, userId, active, timestamp</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350">
                <a:solidFill>
                  <a:srgbClr val="3D3D4E"/>
                </a:solidFill>
                <a:highlight>
                  <a:srgbClr val="FFFFFF"/>
                </a:highlight>
                <a:latin typeface="Georgia"/>
                <a:ea typeface="Georgia"/>
                <a:cs typeface="Georgia"/>
                <a:sym typeface="Georgia"/>
              </a:rPr>
              <a:t>还可以有comment table</a:t>
            </a:r>
            <a:endParaRPr sz="1350">
              <a:solidFill>
                <a:srgbClr val="3D3D4E"/>
              </a:solidFill>
              <a:highlight>
                <a:srgbClr val="FFFFFF"/>
              </a:highlight>
              <a:latin typeface="Georgia"/>
              <a:ea typeface="Georgia"/>
              <a:cs typeface="Georgia"/>
              <a:sym typeface="Georgia"/>
            </a:endParaRPr>
          </a:p>
          <a:p>
            <a:pPr indent="0" lvl="0" marL="0" rtl="0" algn="l">
              <a:spcBef>
                <a:spcPts val="1200"/>
              </a:spcBef>
              <a:spcAft>
                <a:spcPts val="0"/>
              </a:spcAft>
              <a:buNone/>
            </a:pPr>
            <a:r>
              <a:rPr b="1" lang="en" sz="1350">
                <a:solidFill>
                  <a:srgbClr val="FF0000"/>
                </a:solidFill>
                <a:highlight>
                  <a:srgbClr val="FFFFFF"/>
                </a:highlight>
                <a:latin typeface="Georgia"/>
                <a:ea typeface="Georgia"/>
                <a:cs typeface="Georgia"/>
                <a:sym typeface="Georgia"/>
              </a:rPr>
              <a:t>多用户同时登录的时候，两个人同时更新。</a:t>
            </a:r>
            <a:endParaRPr b="1" sz="1350">
              <a:solidFill>
                <a:srgbClr val="FF0000"/>
              </a:solidFill>
              <a:highlight>
                <a:srgbClr val="FFFFFF"/>
              </a:highlight>
              <a:latin typeface="Georgia"/>
              <a:ea typeface="Georgia"/>
              <a:cs typeface="Georgia"/>
              <a:sym typeface="Georgia"/>
            </a:endParaRPr>
          </a:p>
          <a:p>
            <a:pPr indent="0" lvl="0" marL="0" rtl="0" algn="l">
              <a:spcBef>
                <a:spcPts val="1200"/>
              </a:spcBef>
              <a:spcAft>
                <a:spcPts val="1200"/>
              </a:spcAft>
              <a:buNone/>
            </a:pPr>
            <a:r>
              <a:rPr b="1" lang="en" sz="1350">
                <a:solidFill>
                  <a:srgbClr val="FF0000"/>
                </a:solidFill>
                <a:highlight>
                  <a:srgbClr val="FFFFFF"/>
                </a:highlight>
                <a:latin typeface="Georgia"/>
                <a:ea typeface="Georgia"/>
                <a:cs typeface="Georgia"/>
                <a:sym typeface="Georgia"/>
              </a:rPr>
              <a:t>数据库double size如何扩容</a:t>
            </a:r>
            <a:endParaRPr b="1" sz="1350">
              <a:solidFill>
                <a:srgbClr val="FF0000"/>
              </a:solidFill>
              <a:highlight>
                <a:srgbClr val="FFFFFF"/>
              </a:highlight>
              <a:latin typeface="Georgia"/>
              <a:ea typeface="Georgia"/>
              <a:cs typeface="Georgia"/>
              <a:sym typeface="Georgia"/>
            </a:endParaRPr>
          </a:p>
        </p:txBody>
      </p:sp>
      <p:pic>
        <p:nvPicPr>
          <p:cNvPr id="100" name="Google Shape;100;p20"/>
          <p:cNvPicPr preferRelativeResize="0"/>
          <p:nvPr/>
        </p:nvPicPr>
        <p:blipFill>
          <a:blip r:embed="rId3">
            <a:alphaModFix/>
          </a:blip>
          <a:stretch>
            <a:fillRect/>
          </a:stretch>
        </p:blipFill>
        <p:spPr>
          <a:xfrm>
            <a:off x="3676250" y="1017725"/>
            <a:ext cx="5467752" cy="3841308"/>
          </a:xfrm>
          <a:prstGeom prst="rect">
            <a:avLst/>
          </a:prstGeom>
          <a:noFill/>
          <a:ln>
            <a:noFill/>
          </a:ln>
        </p:spPr>
      </p:pic>
      <p:sp>
        <p:nvSpPr>
          <p:cNvPr id="101" name="Google Shape;101;p20"/>
          <p:cNvSpPr txBox="1"/>
          <p:nvPr/>
        </p:nvSpPr>
        <p:spPr>
          <a:xfrm>
            <a:off x="3955850" y="300225"/>
            <a:ext cx="4057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主</a:t>
            </a:r>
            <a:r>
              <a:rPr lang="en"/>
              <a:t>内容保存在内存，disk为辅，queue来保存pushlising, 用户从queue里面来拿</a:t>
            </a:r>
            <a:endParaRPr/>
          </a:p>
        </p:txBody>
      </p:sp>
      <p:sp>
        <p:nvSpPr>
          <p:cNvPr id="102" name="Google Shape;102;p20"/>
          <p:cNvSpPr txBox="1"/>
          <p:nvPr/>
        </p:nvSpPr>
        <p:spPr>
          <a:xfrm>
            <a:off x="7479050" y="2088300"/>
            <a:ext cx="144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a:t>
            </a:r>
            <a:r>
              <a:rPr lang="en"/>
              <a:t>sql来储存用户之间关系</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1"/>
          <p:cNvPicPr preferRelativeResize="0"/>
          <p:nvPr/>
        </p:nvPicPr>
        <p:blipFill rotWithShape="1">
          <a:blip r:embed="rId3">
            <a:alphaModFix/>
          </a:blip>
          <a:srcRect b="0" l="12955" r="12545" t="3157"/>
          <a:stretch/>
        </p:blipFill>
        <p:spPr>
          <a:xfrm>
            <a:off x="542975" y="0"/>
            <a:ext cx="8354109" cy="5143500"/>
          </a:xfrm>
          <a:prstGeom prst="rect">
            <a:avLst/>
          </a:prstGeom>
          <a:noFill/>
          <a:ln>
            <a:noFill/>
          </a:ln>
        </p:spPr>
      </p:pic>
      <p:sp>
        <p:nvSpPr>
          <p:cNvPr id="108" name="Google Shape;108;p21"/>
          <p:cNvSpPr txBox="1"/>
          <p:nvPr>
            <p:ph type="title"/>
          </p:nvPr>
        </p:nvSpPr>
        <p:spPr>
          <a:xfrm>
            <a:off x="143875" y="1145950"/>
            <a:ext cx="2719200" cy="201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5. </a:t>
            </a:r>
            <a:r>
              <a:rPr lang="en"/>
              <a:t>High-level design(draw a picture)</a:t>
            </a:r>
            <a:endParaRPr/>
          </a:p>
        </p:txBody>
      </p:sp>
      <p:sp>
        <p:nvSpPr>
          <p:cNvPr id="109" name="Google Shape;109;p21"/>
          <p:cNvSpPr txBox="1"/>
          <p:nvPr/>
        </p:nvSpPr>
        <p:spPr>
          <a:xfrm>
            <a:off x="5319075" y="2478800"/>
            <a:ext cx="83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fanout</a:t>
            </a:r>
            <a:endParaRPr/>
          </a:p>
        </p:txBody>
      </p:sp>
      <p:sp>
        <p:nvSpPr>
          <p:cNvPr id="110" name="Google Shape;110;p21"/>
          <p:cNvSpPr txBox="1"/>
          <p:nvPr/>
        </p:nvSpPr>
        <p:spPr>
          <a:xfrm>
            <a:off x="3221225" y="2371650"/>
            <a:ext cx="173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single point failure</a:t>
            </a:r>
            <a:endParaRPr/>
          </a:p>
          <a:p>
            <a:pPr indent="0" lvl="0" marL="0" rtl="0" algn="l">
              <a:spcBef>
                <a:spcPts val="0"/>
              </a:spcBef>
              <a:spcAft>
                <a:spcPts val="0"/>
              </a:spcAft>
              <a:buNone/>
            </a:pPr>
            <a:r>
              <a:rPr lang="en"/>
              <a:t>  replica</a:t>
            </a:r>
            <a:endParaRPr/>
          </a:p>
        </p:txBody>
      </p:sp>
      <p:sp>
        <p:nvSpPr>
          <p:cNvPr id="111" name="Google Shape;111;p21"/>
          <p:cNvSpPr txBox="1"/>
          <p:nvPr/>
        </p:nvSpPr>
        <p:spPr>
          <a:xfrm>
            <a:off x="6309075" y="3421650"/>
            <a:ext cx="1660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思路不要是cache down，因为是毁灭性的打击</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